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9"/>
  </p:notesMasterIdLst>
  <p:sldIdLst>
    <p:sldId id="859" r:id="rId2"/>
    <p:sldId id="946" r:id="rId3"/>
    <p:sldId id="947" r:id="rId4"/>
    <p:sldId id="948" r:id="rId5"/>
    <p:sldId id="949" r:id="rId6"/>
    <p:sldId id="950" r:id="rId7"/>
    <p:sldId id="951" r:id="rId8"/>
    <p:sldId id="895" r:id="rId9"/>
    <p:sldId id="952" r:id="rId10"/>
    <p:sldId id="953" r:id="rId11"/>
    <p:sldId id="954" r:id="rId12"/>
    <p:sldId id="955" r:id="rId13"/>
    <p:sldId id="957" r:id="rId14"/>
    <p:sldId id="956" r:id="rId15"/>
    <p:sldId id="958" r:id="rId16"/>
    <p:sldId id="959" r:id="rId17"/>
    <p:sldId id="960" r:id="rId18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50" d="100"/>
          <a:sy n="150" d="100"/>
        </p:scale>
        <p:origin x="108" y="-13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87BAFCC-81DA-44B5-A176-2A69A3471F56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27D754A-B3AD-44EB-A6B1-317306A466C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290406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96DBC2-4B83-4E05-8339-32826F083F81}" type="datetimeFigureOut">
              <a:rPr lang="fr-FR" smtClean="0"/>
              <a:t>10/03/2021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Les limites du jeu à Sans-Atout</a:t>
            </a:r>
            <a:endParaRPr lang="fr-FR" b="1" dirty="0"/>
          </a:p>
          <a:p>
            <a:pPr algn="l"/>
            <a:endParaRPr lang="fr-FR" dirty="0" smtClean="0"/>
          </a:p>
        </p:txBody>
      </p:sp>
      <p:sp>
        <p:nvSpPr>
          <p:cNvPr id="4" name="Rectangle à coins arrondis 3"/>
          <p:cNvSpPr/>
          <p:nvPr/>
        </p:nvSpPr>
        <p:spPr>
          <a:xfrm>
            <a:off x="2320926" y="2860059"/>
            <a:ext cx="1108260" cy="1143615"/>
          </a:xfrm>
          <a:prstGeom prst="roundRect">
            <a:avLst/>
          </a:prstGeom>
          <a:ln w="38100"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N</a:t>
            </a:r>
          </a:p>
          <a:p>
            <a:pPr algn="ctr"/>
            <a:r>
              <a:rPr lang="fr-FR" sz="2400" b="1" dirty="0" smtClean="0"/>
              <a:t>O      E</a:t>
            </a:r>
          </a:p>
          <a:p>
            <a:pPr algn="ctr"/>
            <a:r>
              <a:rPr lang="fr-FR" sz="2400" b="1" dirty="0"/>
              <a:t>S</a:t>
            </a:r>
          </a:p>
        </p:txBody>
      </p:sp>
      <p:sp>
        <p:nvSpPr>
          <p:cNvPr id="5" name="Rectangle à coins arrondis 4"/>
          <p:cNvSpPr/>
          <p:nvPr/>
        </p:nvSpPr>
        <p:spPr>
          <a:xfrm>
            <a:off x="363275" y="2731406"/>
            <a:ext cx="1900599" cy="1404758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8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D V 10 8 4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10 6 5 4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9 7 4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" name="Rectangle à coins arrondis 5"/>
          <p:cNvSpPr/>
          <p:nvPr/>
        </p:nvSpPr>
        <p:spPr>
          <a:xfrm>
            <a:off x="3486238" y="2729488"/>
            <a:ext cx="1687547" cy="1404757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7 6 5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7 5 3 2</a:t>
            </a:r>
            <a:endParaRPr lang="fr-FR" sz="2400" b="1" dirty="0" smtClean="0"/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7 3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8 6 2</a:t>
            </a:r>
            <a:endParaRPr lang="fr-FR" sz="2400" dirty="0">
              <a:solidFill>
                <a:schemeClr val="tx1"/>
              </a:solidFill>
            </a:endParaRPr>
          </a:p>
        </p:txBody>
      </p:sp>
      <p:graphicFrame>
        <p:nvGraphicFramePr>
          <p:cNvPr id="7" name="Tableau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7471498"/>
              </p:ext>
            </p:extLst>
          </p:nvPr>
        </p:nvGraphicFramePr>
        <p:xfrm>
          <a:off x="480265" y="1534362"/>
          <a:ext cx="148512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42562"/>
                <a:gridCol w="742562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Sud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Nord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?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Rectangle à coins arrondis 7"/>
          <p:cNvSpPr/>
          <p:nvPr/>
        </p:nvSpPr>
        <p:spPr>
          <a:xfrm>
            <a:off x="1936646" y="4130889"/>
            <a:ext cx="1879593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D 10 9 2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9 6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V 9</a:t>
            </a:r>
          </a:p>
          <a:p>
            <a:r>
              <a:rPr lang="fr-FR" sz="2400" dirty="0" smtClean="0">
                <a:solidFill>
                  <a:schemeClr val="tx1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D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9" name="Rectangle à coins arrondis 8"/>
          <p:cNvSpPr/>
          <p:nvPr/>
        </p:nvSpPr>
        <p:spPr>
          <a:xfrm>
            <a:off x="2025326" y="1400291"/>
            <a:ext cx="1695278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R V 4 3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D 8 2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R V 10 5</a:t>
            </a:r>
            <a:endParaRPr lang="fr-FR" sz="2400" dirty="0">
              <a:solidFill>
                <a:schemeClr val="tx1"/>
              </a:solidFill>
            </a:endParaRPr>
          </a:p>
        </p:txBody>
      </p:sp>
      <p:graphicFrame>
        <p:nvGraphicFramePr>
          <p:cNvPr id="11" name="Tableau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17080529"/>
              </p:ext>
            </p:extLst>
          </p:nvPr>
        </p:nvGraphicFramePr>
        <p:xfrm>
          <a:off x="3780537" y="1540844"/>
          <a:ext cx="173473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67367"/>
                <a:gridCol w="867367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Sud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Nord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800" b="1" dirty="0" smtClean="0"/>
                        <a:t>?</a:t>
                      </a:r>
                      <a:endParaRPr lang="fr-FR" sz="1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2" name="ZoneTexte 11"/>
          <p:cNvSpPr txBox="1"/>
          <p:nvPr/>
        </p:nvSpPr>
        <p:spPr>
          <a:xfrm>
            <a:off x="5634892" y="1540844"/>
            <a:ext cx="6235832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smtClean="0"/>
              <a:t>Jeu de la carte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Ouest entame de la Dame de Cœur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Le Roi est pris par l’As d’Est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La défense réalise les cinq premières levées</a:t>
            </a:r>
          </a:p>
          <a:p>
            <a:r>
              <a:rPr lang="fr-FR" sz="2400" dirty="0" smtClean="0"/>
              <a:t>Malgré ses treize levées maîtresses, le déclarant ne peut pas gagner son contrat</a:t>
            </a:r>
          </a:p>
          <a:p>
            <a:r>
              <a:rPr lang="fr-FR" sz="2400" dirty="0" smtClean="0"/>
              <a:t>Une modification des enchères s’impose pour avoir les moyens d’arrêter le défilé d’une couleur adverse</a:t>
            </a:r>
            <a:endParaRPr lang="fr-FR" sz="2400" dirty="0"/>
          </a:p>
        </p:txBody>
      </p:sp>
      <p:sp>
        <p:nvSpPr>
          <p:cNvPr id="13" name="Ellipse 12"/>
          <p:cNvSpPr/>
          <p:nvPr/>
        </p:nvSpPr>
        <p:spPr>
          <a:xfrm>
            <a:off x="759233" y="3104419"/>
            <a:ext cx="24895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Ellipse 14"/>
          <p:cNvSpPr/>
          <p:nvPr/>
        </p:nvSpPr>
        <p:spPr>
          <a:xfrm>
            <a:off x="3890293" y="3120183"/>
            <a:ext cx="24895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Ellipse 16"/>
          <p:cNvSpPr/>
          <p:nvPr/>
        </p:nvSpPr>
        <p:spPr>
          <a:xfrm>
            <a:off x="1045866" y="3057525"/>
            <a:ext cx="1121071" cy="388027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aphicFrame>
        <p:nvGraphicFramePr>
          <p:cNvPr id="19" name="Tableau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16421540"/>
              </p:ext>
            </p:extLst>
          </p:nvPr>
        </p:nvGraphicFramePr>
        <p:xfrm>
          <a:off x="487799" y="1537755"/>
          <a:ext cx="148512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42562"/>
                <a:gridCol w="742562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Sud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Nord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1 SA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?</a:t>
                      </a:r>
                      <a:endParaRPr lang="fr-FR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 b="1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20" name="Tableau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5768405"/>
              </p:ext>
            </p:extLst>
          </p:nvPr>
        </p:nvGraphicFramePr>
        <p:xfrm>
          <a:off x="487799" y="1540843"/>
          <a:ext cx="148512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42562"/>
                <a:gridCol w="742562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Sud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Nord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1 SA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6 SA</a:t>
                      </a:r>
                      <a:endParaRPr lang="fr-FR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2" name="Rectangle à coins arrondis 21"/>
          <p:cNvSpPr/>
          <p:nvPr/>
        </p:nvSpPr>
        <p:spPr>
          <a:xfrm>
            <a:off x="1936646" y="4129250"/>
            <a:ext cx="1879593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3" name="Rectangle à coins arrondis 22"/>
          <p:cNvSpPr/>
          <p:nvPr/>
        </p:nvSpPr>
        <p:spPr>
          <a:xfrm>
            <a:off x="2025326" y="1403687"/>
            <a:ext cx="1695278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4" name="Rectangle à coins arrondis 23"/>
          <p:cNvSpPr/>
          <p:nvPr/>
        </p:nvSpPr>
        <p:spPr>
          <a:xfrm>
            <a:off x="1933873" y="4134245"/>
            <a:ext cx="1879593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D 10 9 2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9 6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V 9</a:t>
            </a:r>
          </a:p>
          <a:p>
            <a:r>
              <a:rPr lang="fr-FR" sz="2400" dirty="0" smtClean="0">
                <a:solidFill>
                  <a:schemeClr val="tx1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D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6" name="Ellipse 15"/>
          <p:cNvSpPr/>
          <p:nvPr/>
        </p:nvSpPr>
        <p:spPr>
          <a:xfrm>
            <a:off x="2539257" y="4504449"/>
            <a:ext cx="24895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aphicFrame>
        <p:nvGraphicFramePr>
          <p:cNvPr id="25" name="Tableau 2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10559908"/>
              </p:ext>
            </p:extLst>
          </p:nvPr>
        </p:nvGraphicFramePr>
        <p:xfrm>
          <a:off x="3779056" y="1534362"/>
          <a:ext cx="173473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67367"/>
                <a:gridCol w="867367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Sud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Nord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800" b="1" dirty="0" smtClean="0"/>
                        <a:t>J’ouvre</a:t>
                      </a:r>
                      <a:endParaRPr lang="fr-FR" sz="1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?</a:t>
                      </a:r>
                      <a:endParaRPr lang="fr-FR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r-FR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 b="1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26" name="Tableau 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5901235"/>
              </p:ext>
            </p:extLst>
          </p:nvPr>
        </p:nvGraphicFramePr>
        <p:xfrm>
          <a:off x="3779056" y="1537488"/>
          <a:ext cx="173473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67367"/>
                <a:gridCol w="867367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Sud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Nord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800" b="1" dirty="0" smtClean="0"/>
                        <a:t>J’ouvre</a:t>
                      </a:r>
                      <a:endParaRPr lang="fr-FR" sz="1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17 H</a:t>
                      </a:r>
                      <a:endParaRPr lang="fr-FR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b="1" dirty="0" smtClean="0"/>
                        <a:t>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 b="1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27" name="Tableau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5406086"/>
              </p:ext>
            </p:extLst>
          </p:nvPr>
        </p:nvGraphicFramePr>
        <p:xfrm>
          <a:off x="3779056" y="1540843"/>
          <a:ext cx="173473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67367"/>
                <a:gridCol w="867367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Sud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Nord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sz="1800" b="1" dirty="0" smtClean="0"/>
                        <a:t>J’ouvre</a:t>
                      </a:r>
                      <a:endParaRPr lang="fr-FR" sz="1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17 H</a:t>
                      </a:r>
                      <a:endParaRPr lang="fr-FR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b="1" dirty="0" smtClean="0"/>
                        <a:t>6 SA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8" name="Rectangle à coins arrondis 27"/>
          <p:cNvSpPr/>
          <p:nvPr/>
        </p:nvSpPr>
        <p:spPr>
          <a:xfrm>
            <a:off x="2025326" y="1393293"/>
            <a:ext cx="1695278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R V 4 3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D 8 2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R V 10 5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4" name="Ellipse 13"/>
          <p:cNvSpPr/>
          <p:nvPr/>
        </p:nvSpPr>
        <p:spPr>
          <a:xfrm>
            <a:off x="2426496" y="1769093"/>
            <a:ext cx="24895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679840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4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8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8" grpId="0" animBg="1"/>
      <p:bldP spid="9" grpId="0" animBg="1"/>
      <p:bldP spid="13" grpId="0" animBg="1"/>
      <p:bldP spid="15" grpId="0" animBg="1"/>
      <p:bldP spid="17" grpId="0" animBg="1"/>
      <p:bldP spid="22" grpId="0" animBg="1"/>
      <p:bldP spid="23" grpId="0" animBg="1"/>
      <p:bldP spid="24" grpId="0" animBg="1"/>
      <p:bldP spid="16" grpId="0" animBg="1"/>
      <p:bldP spid="28" grpId="0" animBg="1"/>
      <p:bldP spid="14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 lnSpcReduction="10000"/>
          </a:bodyPr>
          <a:lstStyle/>
          <a:p>
            <a:r>
              <a:rPr lang="fr-FR" b="1" dirty="0" smtClean="0"/>
              <a:t>Nouvelle procédure d’enchères en </a:t>
            </a:r>
            <a:r>
              <a:rPr lang="fr-FR" b="1" dirty="0" err="1"/>
              <a:t>m</a:t>
            </a:r>
            <a:r>
              <a:rPr lang="fr-FR" b="1" dirty="0" err="1" smtClean="0"/>
              <a:t>inibridge</a:t>
            </a:r>
            <a:endParaRPr lang="fr-FR" b="1" dirty="0" smtClean="0"/>
          </a:p>
          <a:p>
            <a:pPr algn="l"/>
            <a:r>
              <a:rPr lang="fr-FR" dirty="0" smtClean="0"/>
              <a:t>	Il est bien évident que pour découvrir un fit et calculer la force globale de son camp en points HLD, l’ouvreur doit connaître :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Le nombre de cartes que possède son partenaire dans chacune des quatre couleurs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Son nombre de points d’honneurs</a:t>
            </a:r>
          </a:p>
          <a:p>
            <a:pPr algn="l"/>
            <a:r>
              <a:rPr lang="fr-FR" b="1" dirty="0" smtClean="0"/>
              <a:t>Bridge en ligne</a:t>
            </a:r>
          </a:p>
          <a:p>
            <a:pPr algn="l"/>
            <a:r>
              <a:rPr lang="fr-FR" dirty="0" smtClean="0"/>
              <a:t>	Le joueur qui possède une ouverture parlera par le tchat (ou à haute voix si cela est possible) en disant « j’ouvre » et son partenaire lui signalera (par le tchat ou à voix haute) le nombre de cartes qu’il possède dans chaque couleur et son nombre de points H.</a:t>
            </a:r>
          </a:p>
          <a:p>
            <a:pPr algn="l"/>
            <a:r>
              <a:rPr lang="fr-FR" dirty="0"/>
              <a:t>	</a:t>
            </a:r>
            <a:r>
              <a:rPr lang="fr-FR" dirty="0" smtClean="0"/>
              <a:t>L’ouvreur :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Détermine s’il y a un fit dans son camp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S’il n’y a pas de fit, il calcule le nombre de points HL total du camp et enchérit le contrat à Sans-Atout au niveau correspondant selon la Table de Décision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S’il y a un fit, </a:t>
            </a:r>
            <a:r>
              <a:rPr lang="fr-FR" dirty="0"/>
              <a:t>il calcule le nombre de points </a:t>
            </a:r>
            <a:r>
              <a:rPr lang="fr-FR" dirty="0" smtClean="0"/>
              <a:t>HLD </a:t>
            </a:r>
            <a:r>
              <a:rPr lang="fr-FR" dirty="0"/>
              <a:t>total du camp et enchérit le contrat à Sans-Atout au niveau correspondant selon la Table de Décision</a:t>
            </a:r>
          </a:p>
          <a:p>
            <a:pPr algn="l"/>
            <a:endParaRPr lang="fr-FR" dirty="0" smtClean="0"/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</p:spTree>
    <p:extLst>
      <p:ext uri="{BB962C8B-B14F-4D97-AF65-F5344CB8AC3E}">
        <p14:creationId xmlns:p14="http://schemas.microsoft.com/office/powerpoint/2010/main" val="1027094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Nouvelle procédure d’enchères en </a:t>
            </a:r>
            <a:r>
              <a:rPr lang="fr-FR" b="1" dirty="0" err="1"/>
              <a:t>m</a:t>
            </a:r>
            <a:r>
              <a:rPr lang="fr-FR" b="1" dirty="0" err="1" smtClean="0"/>
              <a:t>inibridge</a:t>
            </a:r>
            <a:endParaRPr lang="fr-FR" b="1" dirty="0" smtClean="0"/>
          </a:p>
          <a:p>
            <a:pPr algn="l"/>
            <a:r>
              <a:rPr lang="fr-FR" b="1" dirty="0" smtClean="0"/>
              <a:t>A la table</a:t>
            </a:r>
          </a:p>
          <a:p>
            <a:pPr algn="l"/>
            <a:r>
              <a:rPr lang="fr-FR" dirty="0" smtClean="0"/>
              <a:t>	Le répondant possède :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marL="457200" indent="-457200" algn="l">
              <a:buFont typeface="+mj-lt"/>
              <a:buAutoNum type="arabicPeriod" startAt="2"/>
            </a:pPr>
            <a:r>
              <a:rPr lang="fr-FR" dirty="0" smtClean="0"/>
              <a:t>Il le transmet à son partenaire</a:t>
            </a:r>
          </a:p>
          <a:p>
            <a:pPr marL="457200" indent="-457200" algn="l">
              <a:buFont typeface="+mj-lt"/>
              <a:buAutoNum type="arabicPeriod" startAt="2"/>
            </a:pPr>
            <a:r>
              <a:rPr lang="fr-FR" dirty="0" smtClean="0"/>
              <a:t>L’ouvreur détermine s’il existe un fit en majeure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/>
              <a:t>I</a:t>
            </a:r>
            <a:r>
              <a:rPr lang="fr-FR" dirty="0" smtClean="0"/>
              <a:t>l </a:t>
            </a:r>
            <a:r>
              <a:rPr lang="fr-FR" dirty="0"/>
              <a:t>calcule le nombre de points </a:t>
            </a:r>
            <a:r>
              <a:rPr lang="fr-FR" b="1" dirty="0"/>
              <a:t>HL</a:t>
            </a:r>
            <a:r>
              <a:rPr lang="fr-FR" dirty="0"/>
              <a:t> total du camp et enchérit le contrat à Sans-Atout au niveau correspondant </a:t>
            </a:r>
            <a:r>
              <a:rPr lang="fr-FR" dirty="0" smtClean="0"/>
              <a:t>à la </a:t>
            </a:r>
            <a:r>
              <a:rPr lang="fr-FR" dirty="0"/>
              <a:t>Table de Décision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fr-FR" dirty="0" smtClean="0"/>
              <a:t>S’il y a fit, le contrat va se jouer à l’atout ; il calcule de nombre de points</a:t>
            </a:r>
            <a:r>
              <a:rPr lang="fr-FR" b="1" dirty="0" smtClean="0"/>
              <a:t> D </a:t>
            </a:r>
            <a:r>
              <a:rPr lang="fr-FR" dirty="0" smtClean="0"/>
              <a:t>et la force globale du camp en points </a:t>
            </a:r>
            <a:r>
              <a:rPr lang="fr-FR" b="1" dirty="0" smtClean="0"/>
              <a:t>HLD</a:t>
            </a:r>
            <a:r>
              <a:rPr lang="fr-FR" dirty="0" smtClean="0"/>
              <a:t>, et nomme le contrat à l’atout au palier adéquat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230659" y="2221302"/>
            <a:ext cx="1924366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defRPr/>
            </a:pP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>
                <a:solidFill>
                  <a:schemeClr val="tx1"/>
                </a:solidFill>
              </a:rPr>
              <a:t> </a:t>
            </a:r>
            <a:r>
              <a:rPr lang="fr-FR" sz="2400" b="1" dirty="0">
                <a:solidFill>
                  <a:schemeClr val="tx1"/>
                </a:solidFill>
              </a:rPr>
              <a:t>8 2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</a:t>
            </a:r>
            <a:r>
              <a:rPr lang="fr-FR" sz="2400" dirty="0">
                <a:solidFill>
                  <a:srgbClr val="FF0000"/>
                </a:solidFill>
              </a:rPr>
              <a:t> </a:t>
            </a:r>
            <a:r>
              <a:rPr lang="fr-FR" sz="2400" b="1" dirty="0">
                <a:solidFill>
                  <a:schemeClr val="tx1"/>
                </a:solidFill>
              </a:rPr>
              <a:t>R D 4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  <a:latin typeface="Segoe UI Black" pitchFamily="34" charset="0"/>
                <a:ea typeface="Segoe UI Black" pitchFamily="34" charset="0"/>
              </a:rPr>
              <a:t>♦</a:t>
            </a:r>
            <a:r>
              <a:rPr lang="fr-FR" sz="2400" dirty="0">
                <a:solidFill>
                  <a:srgbClr val="FFC000"/>
                </a:solidFill>
              </a:rPr>
              <a:t> </a:t>
            </a:r>
            <a:r>
              <a:rPr lang="fr-FR" sz="2400" b="1" dirty="0">
                <a:solidFill>
                  <a:schemeClr val="tx1"/>
                </a:solidFill>
              </a:rPr>
              <a:t>A 8 6 5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  <a:latin typeface="Segoe UI Black" pitchFamily="34" charset="0"/>
                <a:ea typeface="Segoe UI Black" pitchFamily="34" charset="0"/>
              </a:rPr>
              <a:t>♣</a:t>
            </a:r>
            <a:r>
              <a:rPr lang="fr-FR" sz="2400" dirty="0">
                <a:solidFill>
                  <a:srgbClr val="00B050"/>
                </a:solidFill>
              </a:rPr>
              <a:t> </a:t>
            </a:r>
            <a:r>
              <a:rPr lang="fr-FR" sz="2400" b="1" dirty="0">
                <a:solidFill>
                  <a:schemeClr val="tx1"/>
                </a:solidFill>
              </a:rPr>
              <a:t>9 7 4 2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" name="ZoneTexte 5"/>
          <p:cNvSpPr txBox="1"/>
          <p:nvPr/>
        </p:nvSpPr>
        <p:spPr>
          <a:xfrm>
            <a:off x="2391508" y="2172969"/>
            <a:ext cx="6697784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fr-FR" sz="2400" dirty="0" smtClean="0"/>
              <a:t>Il remplit le petit papier comme ci-contre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Dans la partie gauche, il note son nombre de cartes dans chaque couleur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Dans la partie droite, il note son nombre de points H</a:t>
            </a:r>
            <a:endParaRPr lang="fr-FR" sz="2400" dirty="0"/>
          </a:p>
        </p:txBody>
      </p:sp>
      <p:graphicFrame>
        <p:nvGraphicFramePr>
          <p:cNvPr id="7" name="Tableau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0576283"/>
              </p:ext>
            </p:extLst>
          </p:nvPr>
        </p:nvGraphicFramePr>
        <p:xfrm>
          <a:off x="9197893" y="2317273"/>
          <a:ext cx="2219926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1932"/>
                <a:gridCol w="1387994"/>
              </a:tblGrid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800" dirty="0" smtClean="0">
                          <a:solidFill>
                            <a:schemeClr val="tx1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♠</a:t>
                      </a:r>
                      <a:r>
                        <a:rPr lang="fr-FR" sz="18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0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♥</a:t>
                      </a:r>
                      <a:r>
                        <a:rPr lang="fr-FR" sz="180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C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♦</a:t>
                      </a:r>
                      <a:r>
                        <a:rPr lang="fr-FR" sz="1800" dirty="0" smtClean="0">
                          <a:solidFill>
                            <a:srgbClr val="FFC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00B05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♣</a:t>
                      </a:r>
                      <a:r>
                        <a:rPr lang="fr-FR" sz="1800" dirty="0" smtClean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endParaRPr lang="fr-FR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0" dirty="0" smtClean="0">
                          <a:solidFill>
                            <a:schemeClr val="tx1"/>
                          </a:solidFill>
                        </a:rPr>
                        <a:t>Points</a:t>
                      </a:r>
                      <a:r>
                        <a:rPr lang="fr-FR" b="0" baseline="0" dirty="0" smtClean="0">
                          <a:solidFill>
                            <a:schemeClr val="tx1"/>
                          </a:solidFill>
                        </a:rPr>
                        <a:t> H : </a:t>
                      </a:r>
                      <a:endParaRPr lang="fr-FR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9" name="ZoneTexte 8"/>
          <p:cNvSpPr txBox="1"/>
          <p:nvPr/>
        </p:nvSpPr>
        <p:spPr>
          <a:xfrm>
            <a:off x="9598819" y="2317272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2</a:t>
            </a:r>
            <a:endParaRPr lang="fr-FR" dirty="0"/>
          </a:p>
        </p:txBody>
      </p:sp>
      <p:sp>
        <p:nvSpPr>
          <p:cNvPr id="10" name="ZoneTexte 9"/>
          <p:cNvSpPr txBox="1"/>
          <p:nvPr/>
        </p:nvSpPr>
        <p:spPr>
          <a:xfrm>
            <a:off x="9598819" y="2588467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3</a:t>
            </a:r>
          </a:p>
        </p:txBody>
      </p:sp>
      <p:sp>
        <p:nvSpPr>
          <p:cNvPr id="11" name="ZoneTexte 10"/>
          <p:cNvSpPr txBox="1"/>
          <p:nvPr/>
        </p:nvSpPr>
        <p:spPr>
          <a:xfrm>
            <a:off x="9598819" y="2859661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4</a:t>
            </a:r>
            <a:endParaRPr lang="fr-FR" dirty="0"/>
          </a:p>
        </p:txBody>
      </p:sp>
      <p:sp>
        <p:nvSpPr>
          <p:cNvPr id="12" name="ZoneTexte 11"/>
          <p:cNvSpPr txBox="1"/>
          <p:nvPr/>
        </p:nvSpPr>
        <p:spPr>
          <a:xfrm>
            <a:off x="9598819" y="3130856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4</a:t>
            </a:r>
            <a:endParaRPr lang="fr-FR" dirty="0"/>
          </a:p>
        </p:txBody>
      </p:sp>
      <p:sp>
        <p:nvSpPr>
          <p:cNvPr id="13" name="ZoneTexte 12"/>
          <p:cNvSpPr txBox="1"/>
          <p:nvPr/>
        </p:nvSpPr>
        <p:spPr>
          <a:xfrm>
            <a:off x="10998718" y="2721835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9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0334878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9" grpId="0"/>
      <p:bldP spid="10" grpId="0"/>
      <p:bldP spid="11" grpId="0"/>
      <p:bldP spid="12" grpId="0"/>
      <p:bldP spid="13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3 </a:t>
            </a:r>
          </a:p>
          <a:p>
            <a:pPr algn="l"/>
            <a:r>
              <a:rPr lang="fr-FR" dirty="0" smtClean="0"/>
              <a:t>	Remplissez les petits papiers dans les exemples ci-dessous :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504667" y="1859122"/>
            <a:ext cx="1924366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defRPr/>
            </a:pP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>
                <a:solidFill>
                  <a:schemeClr val="tx1"/>
                </a:solidFill>
              </a:rPr>
              <a:t> </a:t>
            </a:r>
            <a:r>
              <a:rPr lang="fr-FR" sz="2400" b="1" dirty="0">
                <a:solidFill>
                  <a:schemeClr val="tx1"/>
                </a:solidFill>
              </a:rPr>
              <a:t>8 2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</a:t>
            </a:r>
            <a:r>
              <a:rPr lang="fr-FR" sz="2400" dirty="0">
                <a:solidFill>
                  <a:srgbClr val="FF0000"/>
                </a:solidFill>
              </a:rPr>
              <a:t> </a:t>
            </a:r>
            <a:r>
              <a:rPr lang="fr-FR" sz="2400" b="1" dirty="0">
                <a:solidFill>
                  <a:schemeClr val="tx1"/>
                </a:solidFill>
              </a:rPr>
              <a:t>R D 4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  <a:latin typeface="Segoe UI Black" pitchFamily="34" charset="0"/>
                <a:ea typeface="Segoe UI Black" pitchFamily="34" charset="0"/>
              </a:rPr>
              <a:t>♦</a:t>
            </a:r>
            <a:r>
              <a:rPr lang="fr-FR" sz="2400" dirty="0">
                <a:solidFill>
                  <a:srgbClr val="FFC000"/>
                </a:solidFill>
              </a:rPr>
              <a:t> </a:t>
            </a:r>
            <a:r>
              <a:rPr lang="fr-FR" sz="2400" b="1" dirty="0">
                <a:solidFill>
                  <a:schemeClr val="tx1"/>
                </a:solidFill>
              </a:rPr>
              <a:t>A 8 6 5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  <a:latin typeface="Segoe UI Black" pitchFamily="34" charset="0"/>
                <a:ea typeface="Segoe UI Black" pitchFamily="34" charset="0"/>
              </a:rPr>
              <a:t>♣</a:t>
            </a:r>
            <a:r>
              <a:rPr lang="fr-FR" sz="2400" dirty="0">
                <a:solidFill>
                  <a:srgbClr val="00B050"/>
                </a:solidFill>
              </a:rPr>
              <a:t> </a:t>
            </a:r>
            <a:r>
              <a:rPr lang="fr-FR" sz="2400" b="1" dirty="0">
                <a:solidFill>
                  <a:schemeClr val="tx1"/>
                </a:solidFill>
              </a:rPr>
              <a:t>9 7 4 2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3392993" y="1859122"/>
            <a:ext cx="1873678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defRPr/>
            </a:pP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>
                <a:solidFill>
                  <a:schemeClr val="tx1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V 9 7 5</a:t>
            </a:r>
          </a:p>
          <a:p>
            <a:pPr>
              <a:defRPr/>
            </a:pP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</a:t>
            </a:r>
            <a:r>
              <a:rPr lang="fr-FR" sz="2400" dirty="0" smtClean="0">
                <a:solidFill>
                  <a:srgbClr val="FF0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A 9 2</a:t>
            </a:r>
          </a:p>
          <a:p>
            <a:pPr>
              <a:defRPr/>
            </a:pPr>
            <a:r>
              <a:rPr lang="fr-FR" sz="2400" dirty="0" smtClean="0">
                <a:solidFill>
                  <a:srgbClr val="FFC000"/>
                </a:solidFill>
                <a:latin typeface="Segoe UI Black" pitchFamily="34" charset="0"/>
                <a:ea typeface="Segoe UI Black" pitchFamily="34" charset="0"/>
              </a:rPr>
              <a:t>♦</a:t>
            </a:r>
            <a:r>
              <a:rPr lang="fr-FR" sz="2400" dirty="0" smtClean="0">
                <a:solidFill>
                  <a:srgbClr val="FFC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D 10 6 3</a:t>
            </a:r>
          </a:p>
          <a:p>
            <a:pPr>
              <a:defRPr/>
            </a:pPr>
            <a:r>
              <a:rPr lang="fr-FR" sz="2400" dirty="0" smtClean="0">
                <a:solidFill>
                  <a:srgbClr val="00B050"/>
                </a:solidFill>
                <a:latin typeface="Segoe UI Black" pitchFamily="34" charset="0"/>
                <a:ea typeface="Segoe UI Black" pitchFamily="34" charset="0"/>
              </a:rPr>
              <a:t>♣</a:t>
            </a:r>
            <a:r>
              <a:rPr lang="fr-FR" sz="2400" dirty="0" smtClean="0">
                <a:solidFill>
                  <a:srgbClr val="00B05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8 2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9" name="Rectangle à coins arrondis 18"/>
          <p:cNvSpPr/>
          <p:nvPr/>
        </p:nvSpPr>
        <p:spPr>
          <a:xfrm>
            <a:off x="6230631" y="1859122"/>
            <a:ext cx="2161682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defRPr/>
            </a:pP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>
                <a:solidFill>
                  <a:schemeClr val="tx1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9 4</a:t>
            </a:r>
          </a:p>
          <a:p>
            <a:pPr>
              <a:defRPr/>
            </a:pP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</a:t>
            </a:r>
            <a:r>
              <a:rPr lang="fr-FR" sz="2400" dirty="0" smtClean="0">
                <a:solidFill>
                  <a:srgbClr val="FF0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6 5</a:t>
            </a:r>
          </a:p>
          <a:p>
            <a:pPr>
              <a:defRPr/>
            </a:pPr>
            <a:r>
              <a:rPr lang="fr-FR" sz="2400" dirty="0" smtClean="0">
                <a:solidFill>
                  <a:srgbClr val="FFC000"/>
                </a:solidFill>
                <a:latin typeface="Segoe UI Black" pitchFamily="34" charset="0"/>
                <a:ea typeface="Segoe UI Black" pitchFamily="34" charset="0"/>
              </a:rPr>
              <a:t>♦</a:t>
            </a:r>
            <a:r>
              <a:rPr lang="fr-FR" sz="2400" dirty="0" smtClean="0">
                <a:solidFill>
                  <a:srgbClr val="FFC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A D 10 6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00B050"/>
                </a:solidFill>
                <a:latin typeface="Segoe UI Black" pitchFamily="34" charset="0"/>
                <a:ea typeface="Segoe UI Black" pitchFamily="34" charset="0"/>
              </a:rPr>
              <a:t>♣</a:t>
            </a:r>
            <a:r>
              <a:rPr lang="fr-FR" sz="2400" dirty="0">
                <a:solidFill>
                  <a:srgbClr val="00B05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R V 5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5" name="Rectangle à coins arrondis 24"/>
          <p:cNvSpPr/>
          <p:nvPr/>
        </p:nvSpPr>
        <p:spPr>
          <a:xfrm>
            <a:off x="9356273" y="1859122"/>
            <a:ext cx="1881721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defRPr/>
            </a:pP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>
                <a:solidFill>
                  <a:schemeClr val="tx1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4</a:t>
            </a:r>
          </a:p>
          <a:p>
            <a:pPr>
              <a:defRPr/>
            </a:pP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</a:t>
            </a:r>
            <a:r>
              <a:rPr lang="fr-FR" sz="2400" dirty="0" smtClean="0">
                <a:solidFill>
                  <a:srgbClr val="FF0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R D 7 5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C000"/>
                </a:solidFill>
                <a:latin typeface="Segoe UI Black" pitchFamily="34" charset="0"/>
                <a:ea typeface="Segoe UI Black" pitchFamily="34" charset="0"/>
              </a:rPr>
              <a:t>♦</a:t>
            </a:r>
            <a:r>
              <a:rPr lang="fr-FR" sz="2400" dirty="0">
                <a:solidFill>
                  <a:srgbClr val="FFC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V 10 6 4 2</a:t>
            </a:r>
          </a:p>
          <a:p>
            <a:pPr>
              <a:defRPr/>
            </a:pPr>
            <a:r>
              <a:rPr lang="fr-FR" sz="2400" dirty="0" smtClean="0">
                <a:solidFill>
                  <a:srgbClr val="00B050"/>
                </a:solidFill>
                <a:latin typeface="Segoe UI Black" pitchFamily="34" charset="0"/>
                <a:ea typeface="Segoe UI Black" pitchFamily="34" charset="0"/>
              </a:rPr>
              <a:t>♣</a:t>
            </a:r>
            <a:r>
              <a:rPr lang="fr-FR" sz="2400" dirty="0" smtClean="0">
                <a:solidFill>
                  <a:srgbClr val="00B050"/>
                </a:solidFill>
              </a:rPr>
              <a:t> </a:t>
            </a:r>
            <a:r>
              <a:rPr lang="fr-FR" sz="2400" b="1" dirty="0">
                <a:solidFill>
                  <a:schemeClr val="tx1"/>
                </a:solidFill>
              </a:rPr>
              <a:t>R </a:t>
            </a:r>
            <a:r>
              <a:rPr lang="fr-FR" sz="2400" b="1" dirty="0" smtClean="0">
                <a:solidFill>
                  <a:schemeClr val="tx1"/>
                </a:solidFill>
              </a:rPr>
              <a:t>4</a:t>
            </a:r>
            <a:endParaRPr lang="fr-FR" sz="2400" dirty="0">
              <a:solidFill>
                <a:schemeClr val="tx1"/>
              </a:solidFill>
            </a:endParaRPr>
          </a:p>
        </p:txBody>
      </p:sp>
      <p:graphicFrame>
        <p:nvGraphicFramePr>
          <p:cNvPr id="42" name="Tableau 4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7418233"/>
              </p:ext>
            </p:extLst>
          </p:nvPr>
        </p:nvGraphicFramePr>
        <p:xfrm>
          <a:off x="504667" y="3746901"/>
          <a:ext cx="2219926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1932"/>
                <a:gridCol w="1387994"/>
              </a:tblGrid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800" dirty="0" smtClean="0">
                          <a:solidFill>
                            <a:schemeClr val="tx1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♠</a:t>
                      </a:r>
                      <a:r>
                        <a:rPr lang="fr-FR" sz="18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0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♥</a:t>
                      </a:r>
                      <a:r>
                        <a:rPr lang="fr-FR" sz="180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C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♦</a:t>
                      </a:r>
                      <a:r>
                        <a:rPr lang="fr-FR" sz="1800" dirty="0" smtClean="0">
                          <a:solidFill>
                            <a:srgbClr val="FFC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00B05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♣</a:t>
                      </a:r>
                      <a:r>
                        <a:rPr lang="fr-FR" sz="1800" dirty="0" smtClean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endParaRPr lang="fr-FR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0" dirty="0" smtClean="0">
                          <a:solidFill>
                            <a:schemeClr val="tx1"/>
                          </a:solidFill>
                        </a:rPr>
                        <a:t>Points</a:t>
                      </a:r>
                      <a:r>
                        <a:rPr lang="fr-FR" b="0" baseline="0" dirty="0" smtClean="0">
                          <a:solidFill>
                            <a:schemeClr val="tx1"/>
                          </a:solidFill>
                        </a:rPr>
                        <a:t> H : </a:t>
                      </a:r>
                      <a:endParaRPr lang="fr-FR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43" name="ZoneTexte 42"/>
          <p:cNvSpPr txBox="1"/>
          <p:nvPr/>
        </p:nvSpPr>
        <p:spPr>
          <a:xfrm>
            <a:off x="905593" y="3746900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2</a:t>
            </a:r>
            <a:endParaRPr lang="fr-FR" dirty="0"/>
          </a:p>
        </p:txBody>
      </p:sp>
      <p:sp>
        <p:nvSpPr>
          <p:cNvPr id="44" name="ZoneTexte 43"/>
          <p:cNvSpPr txBox="1"/>
          <p:nvPr/>
        </p:nvSpPr>
        <p:spPr>
          <a:xfrm>
            <a:off x="905593" y="4018095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3</a:t>
            </a:r>
          </a:p>
        </p:txBody>
      </p:sp>
      <p:sp>
        <p:nvSpPr>
          <p:cNvPr id="45" name="ZoneTexte 44"/>
          <p:cNvSpPr txBox="1"/>
          <p:nvPr/>
        </p:nvSpPr>
        <p:spPr>
          <a:xfrm>
            <a:off x="905593" y="4289289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4</a:t>
            </a:r>
            <a:endParaRPr lang="fr-FR" dirty="0"/>
          </a:p>
        </p:txBody>
      </p:sp>
      <p:sp>
        <p:nvSpPr>
          <p:cNvPr id="46" name="ZoneTexte 45"/>
          <p:cNvSpPr txBox="1"/>
          <p:nvPr/>
        </p:nvSpPr>
        <p:spPr>
          <a:xfrm>
            <a:off x="905593" y="4560484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4</a:t>
            </a:r>
            <a:endParaRPr lang="fr-FR" dirty="0"/>
          </a:p>
        </p:txBody>
      </p:sp>
      <p:sp>
        <p:nvSpPr>
          <p:cNvPr id="47" name="ZoneTexte 46"/>
          <p:cNvSpPr txBox="1"/>
          <p:nvPr/>
        </p:nvSpPr>
        <p:spPr>
          <a:xfrm>
            <a:off x="2305492" y="4151463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9</a:t>
            </a:r>
            <a:endParaRPr lang="fr-FR" dirty="0"/>
          </a:p>
        </p:txBody>
      </p:sp>
      <p:graphicFrame>
        <p:nvGraphicFramePr>
          <p:cNvPr id="48" name="Tableau 4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7011303"/>
              </p:ext>
            </p:extLst>
          </p:nvPr>
        </p:nvGraphicFramePr>
        <p:xfrm>
          <a:off x="3392993" y="3746900"/>
          <a:ext cx="2219926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1932"/>
                <a:gridCol w="1387994"/>
              </a:tblGrid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800" dirty="0" smtClean="0">
                          <a:solidFill>
                            <a:schemeClr val="tx1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♠</a:t>
                      </a:r>
                      <a:r>
                        <a:rPr lang="fr-FR" sz="18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0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♥</a:t>
                      </a:r>
                      <a:r>
                        <a:rPr lang="fr-FR" sz="180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C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♦</a:t>
                      </a:r>
                      <a:r>
                        <a:rPr lang="fr-FR" sz="1800" dirty="0" smtClean="0">
                          <a:solidFill>
                            <a:srgbClr val="FFC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00B05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♣</a:t>
                      </a:r>
                      <a:r>
                        <a:rPr lang="fr-FR" sz="1800" dirty="0" smtClean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endParaRPr lang="fr-FR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0" dirty="0" smtClean="0">
                          <a:solidFill>
                            <a:schemeClr val="tx1"/>
                          </a:solidFill>
                        </a:rPr>
                        <a:t>Points</a:t>
                      </a:r>
                      <a:r>
                        <a:rPr lang="fr-FR" b="0" baseline="0" dirty="0" smtClean="0">
                          <a:solidFill>
                            <a:schemeClr val="tx1"/>
                          </a:solidFill>
                        </a:rPr>
                        <a:t> H : </a:t>
                      </a:r>
                      <a:endParaRPr lang="fr-FR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49" name="ZoneTexte 48"/>
          <p:cNvSpPr txBox="1"/>
          <p:nvPr/>
        </p:nvSpPr>
        <p:spPr>
          <a:xfrm>
            <a:off x="3842401" y="3746900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4</a:t>
            </a:r>
            <a:endParaRPr lang="fr-FR" dirty="0"/>
          </a:p>
        </p:txBody>
      </p:sp>
      <p:sp>
        <p:nvSpPr>
          <p:cNvPr id="50" name="ZoneTexte 49"/>
          <p:cNvSpPr txBox="1"/>
          <p:nvPr/>
        </p:nvSpPr>
        <p:spPr>
          <a:xfrm>
            <a:off x="3842401" y="4018095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3</a:t>
            </a:r>
          </a:p>
        </p:txBody>
      </p:sp>
      <p:sp>
        <p:nvSpPr>
          <p:cNvPr id="51" name="ZoneTexte 50"/>
          <p:cNvSpPr txBox="1"/>
          <p:nvPr/>
        </p:nvSpPr>
        <p:spPr>
          <a:xfrm>
            <a:off x="3842401" y="4289289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4</a:t>
            </a:r>
            <a:endParaRPr lang="fr-FR" dirty="0"/>
          </a:p>
        </p:txBody>
      </p:sp>
      <p:sp>
        <p:nvSpPr>
          <p:cNvPr id="52" name="ZoneTexte 51"/>
          <p:cNvSpPr txBox="1"/>
          <p:nvPr/>
        </p:nvSpPr>
        <p:spPr>
          <a:xfrm>
            <a:off x="3842401" y="4560484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2</a:t>
            </a:r>
            <a:endParaRPr lang="fr-FR" dirty="0"/>
          </a:p>
        </p:txBody>
      </p:sp>
      <p:sp>
        <p:nvSpPr>
          <p:cNvPr id="53" name="ZoneTexte 52"/>
          <p:cNvSpPr txBox="1"/>
          <p:nvPr/>
        </p:nvSpPr>
        <p:spPr>
          <a:xfrm>
            <a:off x="5189756" y="4151463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7</a:t>
            </a:r>
            <a:endParaRPr lang="fr-FR" dirty="0"/>
          </a:p>
        </p:txBody>
      </p:sp>
      <p:graphicFrame>
        <p:nvGraphicFramePr>
          <p:cNvPr id="54" name="Tableau 5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91732090"/>
              </p:ext>
            </p:extLst>
          </p:nvPr>
        </p:nvGraphicFramePr>
        <p:xfrm>
          <a:off x="6227843" y="3746899"/>
          <a:ext cx="2219926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1932"/>
                <a:gridCol w="1387994"/>
              </a:tblGrid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800" dirty="0" smtClean="0">
                          <a:solidFill>
                            <a:schemeClr val="tx1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♠</a:t>
                      </a:r>
                      <a:r>
                        <a:rPr lang="fr-FR" sz="18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0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♥</a:t>
                      </a:r>
                      <a:r>
                        <a:rPr lang="fr-FR" sz="180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C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♦</a:t>
                      </a:r>
                      <a:r>
                        <a:rPr lang="fr-FR" sz="1800" dirty="0" smtClean="0">
                          <a:solidFill>
                            <a:srgbClr val="FFC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00B05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♣</a:t>
                      </a:r>
                      <a:r>
                        <a:rPr lang="fr-FR" sz="1800" dirty="0" smtClean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endParaRPr lang="fr-FR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0" dirty="0" smtClean="0">
                          <a:solidFill>
                            <a:schemeClr val="tx1"/>
                          </a:solidFill>
                        </a:rPr>
                        <a:t>Points</a:t>
                      </a:r>
                      <a:r>
                        <a:rPr lang="fr-FR" b="0" baseline="0" dirty="0" smtClean="0">
                          <a:solidFill>
                            <a:schemeClr val="tx1"/>
                          </a:solidFill>
                        </a:rPr>
                        <a:t> H : </a:t>
                      </a:r>
                      <a:endParaRPr lang="fr-FR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5" name="ZoneTexte 54"/>
          <p:cNvSpPr txBox="1"/>
          <p:nvPr/>
        </p:nvSpPr>
        <p:spPr>
          <a:xfrm>
            <a:off x="6658670" y="3746900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2</a:t>
            </a:r>
            <a:endParaRPr lang="fr-FR" dirty="0"/>
          </a:p>
        </p:txBody>
      </p:sp>
      <p:sp>
        <p:nvSpPr>
          <p:cNvPr id="56" name="ZoneTexte 55"/>
          <p:cNvSpPr txBox="1"/>
          <p:nvPr/>
        </p:nvSpPr>
        <p:spPr>
          <a:xfrm>
            <a:off x="6658670" y="4018095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2</a:t>
            </a:r>
            <a:endParaRPr lang="fr-FR" dirty="0"/>
          </a:p>
        </p:txBody>
      </p:sp>
      <p:sp>
        <p:nvSpPr>
          <p:cNvPr id="57" name="ZoneTexte 56"/>
          <p:cNvSpPr txBox="1"/>
          <p:nvPr/>
        </p:nvSpPr>
        <p:spPr>
          <a:xfrm>
            <a:off x="6658670" y="4289289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5</a:t>
            </a:r>
            <a:endParaRPr lang="fr-FR" dirty="0"/>
          </a:p>
        </p:txBody>
      </p:sp>
      <p:sp>
        <p:nvSpPr>
          <p:cNvPr id="58" name="ZoneTexte 57"/>
          <p:cNvSpPr txBox="1"/>
          <p:nvPr/>
        </p:nvSpPr>
        <p:spPr>
          <a:xfrm>
            <a:off x="6658670" y="4560484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4</a:t>
            </a:r>
            <a:endParaRPr lang="fr-FR" dirty="0"/>
          </a:p>
        </p:txBody>
      </p:sp>
      <p:sp>
        <p:nvSpPr>
          <p:cNvPr id="59" name="ZoneTexte 58"/>
          <p:cNvSpPr txBox="1"/>
          <p:nvPr/>
        </p:nvSpPr>
        <p:spPr>
          <a:xfrm>
            <a:off x="8006025" y="4152626"/>
            <a:ext cx="4805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10</a:t>
            </a:r>
            <a:endParaRPr lang="fr-FR" dirty="0"/>
          </a:p>
        </p:txBody>
      </p:sp>
      <p:graphicFrame>
        <p:nvGraphicFramePr>
          <p:cNvPr id="60" name="Tableau 5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2469863"/>
              </p:ext>
            </p:extLst>
          </p:nvPr>
        </p:nvGraphicFramePr>
        <p:xfrm>
          <a:off x="9367164" y="3747270"/>
          <a:ext cx="2219926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1932"/>
                <a:gridCol w="1387994"/>
              </a:tblGrid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800" dirty="0" smtClean="0">
                          <a:solidFill>
                            <a:schemeClr val="tx1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♠</a:t>
                      </a:r>
                      <a:r>
                        <a:rPr lang="fr-FR" sz="18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0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♥</a:t>
                      </a:r>
                      <a:r>
                        <a:rPr lang="fr-FR" sz="180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C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♦</a:t>
                      </a:r>
                      <a:r>
                        <a:rPr lang="fr-FR" sz="1800" dirty="0" smtClean="0">
                          <a:solidFill>
                            <a:srgbClr val="FFC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00B05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♣</a:t>
                      </a:r>
                      <a:r>
                        <a:rPr lang="fr-FR" sz="1800" dirty="0" smtClean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endParaRPr lang="fr-FR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0" dirty="0" smtClean="0">
                          <a:solidFill>
                            <a:schemeClr val="tx1"/>
                          </a:solidFill>
                        </a:rPr>
                        <a:t>Points</a:t>
                      </a:r>
                      <a:r>
                        <a:rPr lang="fr-FR" b="0" baseline="0" dirty="0" smtClean="0">
                          <a:solidFill>
                            <a:schemeClr val="tx1"/>
                          </a:solidFill>
                        </a:rPr>
                        <a:t> H : </a:t>
                      </a:r>
                      <a:endParaRPr lang="fr-FR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61" name="ZoneTexte 60"/>
          <p:cNvSpPr txBox="1"/>
          <p:nvPr/>
        </p:nvSpPr>
        <p:spPr>
          <a:xfrm>
            <a:off x="9814515" y="3775206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1</a:t>
            </a:r>
            <a:endParaRPr lang="fr-FR" dirty="0"/>
          </a:p>
        </p:txBody>
      </p:sp>
      <p:sp>
        <p:nvSpPr>
          <p:cNvPr id="62" name="ZoneTexte 61"/>
          <p:cNvSpPr txBox="1"/>
          <p:nvPr/>
        </p:nvSpPr>
        <p:spPr>
          <a:xfrm>
            <a:off x="9814515" y="4046401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5</a:t>
            </a:r>
            <a:endParaRPr lang="fr-FR" dirty="0"/>
          </a:p>
        </p:txBody>
      </p:sp>
      <p:sp>
        <p:nvSpPr>
          <p:cNvPr id="63" name="ZoneTexte 62"/>
          <p:cNvSpPr txBox="1"/>
          <p:nvPr/>
        </p:nvSpPr>
        <p:spPr>
          <a:xfrm>
            <a:off x="9814515" y="4317595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5</a:t>
            </a:r>
            <a:endParaRPr lang="fr-FR" dirty="0"/>
          </a:p>
        </p:txBody>
      </p:sp>
      <p:sp>
        <p:nvSpPr>
          <p:cNvPr id="64" name="ZoneTexte 63"/>
          <p:cNvSpPr txBox="1"/>
          <p:nvPr/>
        </p:nvSpPr>
        <p:spPr>
          <a:xfrm>
            <a:off x="9814515" y="4588790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2</a:t>
            </a:r>
            <a:endParaRPr lang="fr-FR" dirty="0"/>
          </a:p>
        </p:txBody>
      </p:sp>
      <p:sp>
        <p:nvSpPr>
          <p:cNvPr id="65" name="ZoneTexte 64"/>
          <p:cNvSpPr txBox="1"/>
          <p:nvPr/>
        </p:nvSpPr>
        <p:spPr>
          <a:xfrm>
            <a:off x="11165600" y="4152626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9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0061948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3" grpId="0" animBg="1"/>
      <p:bldP spid="19" grpId="0" animBg="1"/>
      <p:bldP spid="25" grpId="0" animBg="1"/>
      <p:bldP spid="43" grpId="0"/>
      <p:bldP spid="44" grpId="0"/>
      <p:bldP spid="45" grpId="0"/>
      <p:bldP spid="46" grpId="0"/>
      <p:bldP spid="47" grpId="0"/>
      <p:bldP spid="49" grpId="0"/>
      <p:bldP spid="50" grpId="0"/>
      <p:bldP spid="51" grpId="0"/>
      <p:bldP spid="52" grpId="0"/>
      <p:bldP spid="53" grpId="0"/>
      <p:bldP spid="55" grpId="0"/>
      <p:bldP spid="56" grpId="0"/>
      <p:bldP spid="57" grpId="0"/>
      <p:bldP spid="58" grpId="0"/>
      <p:bldP spid="59" grpId="0"/>
      <p:bldP spid="61" grpId="0"/>
      <p:bldP spid="62" grpId="0"/>
      <p:bldP spid="63" grpId="0"/>
      <p:bldP spid="64" grpId="0"/>
      <p:bldP spid="65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La marque pour les contrats en majeure</a:t>
            </a:r>
          </a:p>
          <a:p>
            <a:pPr algn="l"/>
            <a:r>
              <a:rPr lang="fr-FR" b="1" dirty="0" smtClean="0"/>
              <a:t>Les points de levée</a:t>
            </a:r>
          </a:p>
          <a:p>
            <a:pPr algn="l"/>
            <a:r>
              <a:rPr lang="fr-FR" dirty="0" smtClean="0"/>
              <a:t>	</a:t>
            </a:r>
            <a:r>
              <a:rPr lang="fr-FR" dirty="0"/>
              <a:t>Chaque levée à partir de la septième rapporte </a:t>
            </a:r>
            <a:r>
              <a:rPr lang="fr-FR" dirty="0" smtClean="0"/>
              <a:t>                       si </a:t>
            </a:r>
            <a:r>
              <a:rPr lang="fr-FR" dirty="0"/>
              <a:t>le contrat est réussi</a:t>
            </a:r>
          </a:p>
          <a:p>
            <a:pPr algn="l"/>
            <a:r>
              <a:rPr lang="fr-FR" dirty="0" smtClean="0"/>
              <a:t>	Exemples :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6953250" y="1771651"/>
            <a:ext cx="150495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30 points</a:t>
            </a:r>
          </a:p>
        </p:txBody>
      </p:sp>
      <p:sp>
        <p:nvSpPr>
          <p:cNvPr id="34" name="Rectangle à coins arrondis 33"/>
          <p:cNvSpPr/>
          <p:nvPr/>
        </p:nvSpPr>
        <p:spPr>
          <a:xfrm>
            <a:off x="2133600" y="2897401"/>
            <a:ext cx="1666875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60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67" name="Rectangle à coins arrondis 66"/>
          <p:cNvSpPr/>
          <p:nvPr/>
        </p:nvSpPr>
        <p:spPr>
          <a:xfrm>
            <a:off x="2133600" y="3588092"/>
            <a:ext cx="1666875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90 points</a:t>
            </a:r>
          </a:p>
        </p:txBody>
      </p:sp>
      <p:sp>
        <p:nvSpPr>
          <p:cNvPr id="69" name="Rectangle à coins arrondis 68"/>
          <p:cNvSpPr/>
          <p:nvPr/>
        </p:nvSpPr>
        <p:spPr>
          <a:xfrm>
            <a:off x="2133600" y="4278783"/>
            <a:ext cx="1666875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150 points</a:t>
            </a:r>
          </a:p>
        </p:txBody>
      </p:sp>
      <p:grpSp>
        <p:nvGrpSpPr>
          <p:cNvPr id="7" name="Groupe 6"/>
          <p:cNvGrpSpPr/>
          <p:nvPr/>
        </p:nvGrpSpPr>
        <p:grpSpPr>
          <a:xfrm>
            <a:off x="438150" y="2897401"/>
            <a:ext cx="1637109" cy="381000"/>
            <a:chOff x="438150" y="2897401"/>
            <a:chExt cx="1637109" cy="381000"/>
          </a:xfrm>
        </p:grpSpPr>
        <p:sp>
          <p:nvSpPr>
            <p:cNvPr id="35" name="Rectangle à coins arrondis 34"/>
            <p:cNvSpPr/>
            <p:nvPr/>
          </p:nvSpPr>
          <p:spPr>
            <a:xfrm>
              <a:off x="438150" y="2897401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1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+ 1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6" name="Flèche droite 5"/>
            <p:cNvSpPr/>
            <p:nvPr/>
          </p:nvSpPr>
          <p:spPr>
            <a:xfrm>
              <a:off x="1668065" y="3030751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8" name="Groupe 7"/>
          <p:cNvGrpSpPr/>
          <p:nvPr/>
        </p:nvGrpSpPr>
        <p:grpSpPr>
          <a:xfrm>
            <a:off x="438150" y="3588092"/>
            <a:ext cx="1637109" cy="381000"/>
            <a:chOff x="438150" y="3588092"/>
            <a:chExt cx="1637109" cy="381000"/>
          </a:xfrm>
        </p:grpSpPr>
        <p:sp>
          <p:nvSpPr>
            <p:cNvPr id="68" name="Rectangle à coins arrondis 67"/>
            <p:cNvSpPr/>
            <p:nvPr/>
          </p:nvSpPr>
          <p:spPr>
            <a:xfrm>
              <a:off x="438150" y="3588092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chemeClr val="tx1"/>
                  </a:solidFill>
                </a:rPr>
                <a:t>2</a:t>
              </a: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b="1" dirty="0">
                  <a:solidFill>
                    <a:schemeClr val="tx1"/>
                  </a:solidFill>
                </a:rPr>
                <a:t> + 1</a:t>
              </a:r>
            </a:p>
          </p:txBody>
        </p:sp>
        <p:sp>
          <p:nvSpPr>
            <p:cNvPr id="13" name="Flèche droite 12"/>
            <p:cNvSpPr/>
            <p:nvPr/>
          </p:nvSpPr>
          <p:spPr>
            <a:xfrm>
              <a:off x="1668065" y="3721442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9" name="Groupe 8"/>
          <p:cNvGrpSpPr/>
          <p:nvPr/>
        </p:nvGrpSpPr>
        <p:grpSpPr>
          <a:xfrm>
            <a:off x="438150" y="4278783"/>
            <a:ext cx="1637109" cy="381000"/>
            <a:chOff x="438150" y="4278783"/>
            <a:chExt cx="1637109" cy="381000"/>
          </a:xfrm>
        </p:grpSpPr>
        <p:sp>
          <p:nvSpPr>
            <p:cNvPr id="70" name="Rectangle à coins arrondis 69"/>
            <p:cNvSpPr/>
            <p:nvPr/>
          </p:nvSpPr>
          <p:spPr>
            <a:xfrm>
              <a:off x="438150" y="4278783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chemeClr val="tx1"/>
                  </a:solidFill>
                </a:rPr>
                <a:t>4</a:t>
              </a: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>
                  <a:solidFill>
                    <a:schemeClr val="tx1"/>
                  </a:solidFill>
                </a:rPr>
                <a:t> + 1</a:t>
              </a:r>
            </a:p>
          </p:txBody>
        </p:sp>
        <p:sp>
          <p:nvSpPr>
            <p:cNvPr id="14" name="Flèche droite 13"/>
            <p:cNvSpPr/>
            <p:nvPr/>
          </p:nvSpPr>
          <p:spPr>
            <a:xfrm>
              <a:off x="1668065" y="4412133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</p:spTree>
    <p:extLst>
      <p:ext uri="{BB962C8B-B14F-4D97-AF65-F5344CB8AC3E}">
        <p14:creationId xmlns:p14="http://schemas.microsoft.com/office/powerpoint/2010/main" val="29133991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7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9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34" grpId="0" animBg="1"/>
      <p:bldP spid="67" grpId="0" animBg="1"/>
      <p:bldP spid="69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La marque pour les contrats en majeure</a:t>
            </a:r>
          </a:p>
          <a:p>
            <a:pPr algn="l"/>
            <a:r>
              <a:rPr lang="fr-FR" b="1" dirty="0" smtClean="0"/>
              <a:t>Les primes</a:t>
            </a:r>
          </a:p>
          <a:p>
            <a:pPr algn="l"/>
            <a:r>
              <a:rPr lang="fr-FR" b="1" dirty="0"/>
              <a:t>	</a:t>
            </a:r>
            <a:r>
              <a:rPr lang="fr-FR" b="1" i="1" dirty="0" smtClean="0"/>
              <a:t>Contrat partiel</a:t>
            </a:r>
          </a:p>
          <a:p>
            <a:pPr algn="l"/>
            <a:r>
              <a:rPr lang="fr-FR" dirty="0" smtClean="0"/>
              <a:t>	Un contrat partiel est un contrat qui, s’il réussit, rapporte moins de 100 points de levées. La prime est de </a:t>
            </a:r>
            <a:endParaRPr lang="fr-FR" dirty="0"/>
          </a:p>
          <a:p>
            <a:pPr algn="l"/>
            <a:r>
              <a:rPr lang="fr-FR" dirty="0" smtClean="0"/>
              <a:t>	Exemples :</a:t>
            </a:r>
          </a:p>
          <a:p>
            <a:pPr algn="l"/>
            <a:endParaRPr lang="fr-FR" dirty="0" smtClean="0"/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3251200" y="2569155"/>
            <a:ext cx="1747297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6" name="Rectangle à coins arrondis 5"/>
          <p:cNvSpPr/>
          <p:nvPr/>
        </p:nvSpPr>
        <p:spPr>
          <a:xfrm>
            <a:off x="2047874" y="3449501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90</a:t>
            </a:r>
            <a:endParaRPr lang="fr-FR" sz="2400" b="1" dirty="0">
              <a:solidFill>
                <a:schemeClr val="tx1"/>
              </a:solidFill>
            </a:endParaRPr>
          </a:p>
        </p:txBody>
      </p:sp>
      <p:grpSp>
        <p:nvGrpSpPr>
          <p:cNvPr id="24" name="Groupe 23"/>
          <p:cNvGrpSpPr/>
          <p:nvPr/>
        </p:nvGrpSpPr>
        <p:grpSpPr>
          <a:xfrm>
            <a:off x="352425" y="3449501"/>
            <a:ext cx="1637109" cy="381000"/>
            <a:chOff x="352425" y="3450346"/>
            <a:chExt cx="1637109" cy="381000"/>
          </a:xfrm>
        </p:grpSpPr>
        <p:sp>
          <p:nvSpPr>
            <p:cNvPr id="7" name="Rectangle à coins arrondis 6"/>
            <p:cNvSpPr/>
            <p:nvPr/>
          </p:nvSpPr>
          <p:spPr>
            <a:xfrm>
              <a:off x="352425" y="3450346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1</a:t>
              </a:r>
              <a:r>
                <a:rPr lang="fr-FR" sz="2400" dirty="0" smtClean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+ 2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2" name="Flèche droite 11"/>
            <p:cNvSpPr/>
            <p:nvPr/>
          </p:nvSpPr>
          <p:spPr>
            <a:xfrm>
              <a:off x="1582340" y="3583696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5" name="Groupe 24"/>
          <p:cNvGrpSpPr/>
          <p:nvPr/>
        </p:nvGrpSpPr>
        <p:grpSpPr>
          <a:xfrm>
            <a:off x="352425" y="4011307"/>
            <a:ext cx="1637109" cy="381000"/>
            <a:chOff x="352425" y="4007687"/>
            <a:chExt cx="1637109" cy="381000"/>
          </a:xfrm>
        </p:grpSpPr>
        <p:sp>
          <p:nvSpPr>
            <p:cNvPr id="9" name="Rectangle à coins arrondis 8"/>
            <p:cNvSpPr/>
            <p:nvPr/>
          </p:nvSpPr>
          <p:spPr>
            <a:xfrm>
              <a:off x="352425" y="4007687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=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3" name="Flèche droite 12"/>
            <p:cNvSpPr/>
            <p:nvPr/>
          </p:nvSpPr>
          <p:spPr>
            <a:xfrm>
              <a:off x="1582340" y="4141037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6" name="Groupe 25"/>
          <p:cNvGrpSpPr/>
          <p:nvPr/>
        </p:nvGrpSpPr>
        <p:grpSpPr>
          <a:xfrm>
            <a:off x="352425" y="4571358"/>
            <a:ext cx="1637109" cy="381000"/>
            <a:chOff x="352425" y="4565028"/>
            <a:chExt cx="1637109" cy="381000"/>
          </a:xfrm>
        </p:grpSpPr>
        <p:sp>
          <p:nvSpPr>
            <p:cNvPr id="11" name="Rectangle à coins arrondis 10"/>
            <p:cNvSpPr/>
            <p:nvPr/>
          </p:nvSpPr>
          <p:spPr>
            <a:xfrm>
              <a:off x="352425" y="4565028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chemeClr val="tx1"/>
                  </a:solidFill>
                </a:rPr>
                <a:t>1</a:t>
              </a: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b="1" dirty="0">
                  <a:solidFill>
                    <a:schemeClr val="tx1"/>
                  </a:solidFill>
                </a:rPr>
                <a:t> +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1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4" name="Flèche droite 13"/>
            <p:cNvSpPr/>
            <p:nvPr/>
          </p:nvSpPr>
          <p:spPr>
            <a:xfrm>
              <a:off x="1582340" y="4698378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7" name="Groupe 26"/>
          <p:cNvGrpSpPr/>
          <p:nvPr/>
        </p:nvGrpSpPr>
        <p:grpSpPr>
          <a:xfrm>
            <a:off x="352425" y="5129567"/>
            <a:ext cx="1637109" cy="381000"/>
            <a:chOff x="352425" y="5118684"/>
            <a:chExt cx="1637109" cy="381000"/>
          </a:xfrm>
        </p:grpSpPr>
        <p:sp>
          <p:nvSpPr>
            <p:cNvPr id="16" name="Rectangle à coins arrondis 15"/>
            <p:cNvSpPr/>
            <p:nvPr/>
          </p:nvSpPr>
          <p:spPr>
            <a:xfrm>
              <a:off x="352425" y="5118684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3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=</a:t>
              </a:r>
            </a:p>
          </p:txBody>
        </p:sp>
        <p:sp>
          <p:nvSpPr>
            <p:cNvPr id="21" name="Flèche droite 20"/>
            <p:cNvSpPr/>
            <p:nvPr/>
          </p:nvSpPr>
          <p:spPr>
            <a:xfrm>
              <a:off x="1582340" y="5252034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8" name="Groupe 27"/>
          <p:cNvGrpSpPr/>
          <p:nvPr/>
        </p:nvGrpSpPr>
        <p:grpSpPr>
          <a:xfrm>
            <a:off x="352425" y="5673434"/>
            <a:ext cx="1637109" cy="381000"/>
            <a:chOff x="352425" y="5676025"/>
            <a:chExt cx="1637109" cy="381000"/>
          </a:xfrm>
        </p:grpSpPr>
        <p:sp>
          <p:nvSpPr>
            <p:cNvPr id="18" name="Rectangle à coins arrondis 17"/>
            <p:cNvSpPr/>
            <p:nvPr/>
          </p:nvSpPr>
          <p:spPr>
            <a:xfrm>
              <a:off x="352425" y="5676025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chemeClr val="tx1"/>
                  </a:solidFill>
                </a:rPr>
                <a:t>2</a:t>
              </a: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b="1" dirty="0">
                  <a:solidFill>
                    <a:schemeClr val="tx1"/>
                  </a:solidFill>
                </a:rPr>
                <a:t> + 1</a:t>
              </a:r>
            </a:p>
          </p:txBody>
        </p:sp>
        <p:sp>
          <p:nvSpPr>
            <p:cNvPr id="22" name="Flèche droite 21"/>
            <p:cNvSpPr/>
            <p:nvPr/>
          </p:nvSpPr>
          <p:spPr>
            <a:xfrm>
              <a:off x="1582340" y="5809375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9" name="Groupe 28"/>
          <p:cNvGrpSpPr/>
          <p:nvPr/>
        </p:nvGrpSpPr>
        <p:grpSpPr>
          <a:xfrm>
            <a:off x="352425" y="6233366"/>
            <a:ext cx="1637109" cy="381000"/>
            <a:chOff x="352425" y="6233366"/>
            <a:chExt cx="1637109" cy="381000"/>
          </a:xfrm>
        </p:grpSpPr>
        <p:sp>
          <p:nvSpPr>
            <p:cNvPr id="20" name="Rectangle à coins arrondis 19"/>
            <p:cNvSpPr/>
            <p:nvPr/>
          </p:nvSpPr>
          <p:spPr>
            <a:xfrm>
              <a:off x="352425" y="6233366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chemeClr val="tx1"/>
                  </a:solidFill>
                </a:rPr>
                <a:t>3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+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3" name="Flèche droite 22"/>
            <p:cNvSpPr/>
            <p:nvPr/>
          </p:nvSpPr>
          <p:spPr>
            <a:xfrm>
              <a:off x="1582340" y="6366716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0" name="Rectangle à coins arrondis 29"/>
          <p:cNvSpPr/>
          <p:nvPr/>
        </p:nvSpPr>
        <p:spPr>
          <a:xfrm>
            <a:off x="4681243" y="3449501"/>
            <a:ext cx="162277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140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31" name="Plus 30"/>
          <p:cNvSpPr/>
          <p:nvPr/>
        </p:nvSpPr>
        <p:spPr>
          <a:xfrm>
            <a:off x="2968624" y="3516176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Rectangle à coins arrondis 31"/>
          <p:cNvSpPr/>
          <p:nvPr/>
        </p:nvSpPr>
        <p:spPr>
          <a:xfrm>
            <a:off x="3334271" y="3449501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3" name="Égal 32"/>
          <p:cNvSpPr/>
          <p:nvPr/>
        </p:nvSpPr>
        <p:spPr>
          <a:xfrm>
            <a:off x="4276200" y="3544752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34" name="Rectangle à coins arrondis 33"/>
          <p:cNvSpPr/>
          <p:nvPr/>
        </p:nvSpPr>
        <p:spPr>
          <a:xfrm>
            <a:off x="2047874" y="4011307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60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5" name="Rectangle à coins arrondis 34"/>
          <p:cNvSpPr/>
          <p:nvPr/>
        </p:nvSpPr>
        <p:spPr>
          <a:xfrm>
            <a:off x="4681243" y="4011307"/>
            <a:ext cx="162277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110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36" name="Plus 35"/>
          <p:cNvSpPr/>
          <p:nvPr/>
        </p:nvSpPr>
        <p:spPr>
          <a:xfrm>
            <a:off x="2968624" y="4077982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Rectangle à coins arrondis 36"/>
          <p:cNvSpPr/>
          <p:nvPr/>
        </p:nvSpPr>
        <p:spPr>
          <a:xfrm>
            <a:off x="3334271" y="4011307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8" name="Égal 37"/>
          <p:cNvSpPr/>
          <p:nvPr/>
        </p:nvSpPr>
        <p:spPr>
          <a:xfrm>
            <a:off x="4276200" y="4106558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39" name="Rectangle à coins arrondis 38"/>
          <p:cNvSpPr/>
          <p:nvPr/>
        </p:nvSpPr>
        <p:spPr>
          <a:xfrm>
            <a:off x="2047874" y="4571358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60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0" name="Rectangle à coins arrondis 39"/>
          <p:cNvSpPr/>
          <p:nvPr/>
        </p:nvSpPr>
        <p:spPr>
          <a:xfrm>
            <a:off x="4681243" y="4571358"/>
            <a:ext cx="162277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110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41" name="Plus 40"/>
          <p:cNvSpPr/>
          <p:nvPr/>
        </p:nvSpPr>
        <p:spPr>
          <a:xfrm>
            <a:off x="2968624" y="4638033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Rectangle à coins arrondis 41"/>
          <p:cNvSpPr/>
          <p:nvPr/>
        </p:nvSpPr>
        <p:spPr>
          <a:xfrm>
            <a:off x="3334271" y="4571358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3" name="Égal 42"/>
          <p:cNvSpPr/>
          <p:nvPr/>
        </p:nvSpPr>
        <p:spPr>
          <a:xfrm>
            <a:off x="4276200" y="4666609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4" name="Rectangle à coins arrondis 43"/>
          <p:cNvSpPr/>
          <p:nvPr/>
        </p:nvSpPr>
        <p:spPr>
          <a:xfrm>
            <a:off x="2047874" y="5129567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90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5" name="Rectangle à coins arrondis 44"/>
          <p:cNvSpPr/>
          <p:nvPr/>
        </p:nvSpPr>
        <p:spPr>
          <a:xfrm>
            <a:off x="4681243" y="5129567"/>
            <a:ext cx="162277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140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46" name="Plus 45"/>
          <p:cNvSpPr/>
          <p:nvPr/>
        </p:nvSpPr>
        <p:spPr>
          <a:xfrm>
            <a:off x="2968624" y="5196242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Rectangle à coins arrondis 46"/>
          <p:cNvSpPr/>
          <p:nvPr/>
        </p:nvSpPr>
        <p:spPr>
          <a:xfrm>
            <a:off x="3334271" y="5129567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8" name="Égal 47"/>
          <p:cNvSpPr/>
          <p:nvPr/>
        </p:nvSpPr>
        <p:spPr>
          <a:xfrm>
            <a:off x="4276200" y="5224818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9" name="Rectangle à coins arrondis 48"/>
          <p:cNvSpPr/>
          <p:nvPr/>
        </p:nvSpPr>
        <p:spPr>
          <a:xfrm>
            <a:off x="2047874" y="5673434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90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50" name="Rectangle à coins arrondis 49"/>
          <p:cNvSpPr/>
          <p:nvPr/>
        </p:nvSpPr>
        <p:spPr>
          <a:xfrm>
            <a:off x="4681243" y="5673434"/>
            <a:ext cx="162277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140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51" name="Plus 50"/>
          <p:cNvSpPr/>
          <p:nvPr/>
        </p:nvSpPr>
        <p:spPr>
          <a:xfrm>
            <a:off x="2968624" y="5740109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2" name="Rectangle à coins arrondis 51"/>
          <p:cNvSpPr/>
          <p:nvPr/>
        </p:nvSpPr>
        <p:spPr>
          <a:xfrm>
            <a:off x="3334271" y="5673434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53" name="Égal 52"/>
          <p:cNvSpPr/>
          <p:nvPr/>
        </p:nvSpPr>
        <p:spPr>
          <a:xfrm>
            <a:off x="4276200" y="5768685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4" name="Rectangle à coins arrondis 53"/>
          <p:cNvSpPr/>
          <p:nvPr/>
        </p:nvSpPr>
        <p:spPr>
          <a:xfrm>
            <a:off x="2047874" y="6233366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150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55" name="Rectangle à coins arrondis 54"/>
          <p:cNvSpPr/>
          <p:nvPr/>
        </p:nvSpPr>
        <p:spPr>
          <a:xfrm>
            <a:off x="4681243" y="6233366"/>
            <a:ext cx="162277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200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56" name="Plus 55"/>
          <p:cNvSpPr/>
          <p:nvPr/>
        </p:nvSpPr>
        <p:spPr>
          <a:xfrm>
            <a:off x="2968624" y="6300041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Rectangle à coins arrondis 56"/>
          <p:cNvSpPr/>
          <p:nvPr/>
        </p:nvSpPr>
        <p:spPr>
          <a:xfrm>
            <a:off x="3334271" y="6233366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58" name="Égal 57"/>
          <p:cNvSpPr/>
          <p:nvPr/>
        </p:nvSpPr>
        <p:spPr>
          <a:xfrm>
            <a:off x="4276200" y="6328617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23806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1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0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4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5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6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9" fill="hold">
                      <p:stCondLst>
                        <p:cond delay="indefinite"/>
                      </p:stCondLst>
                      <p:childTnLst>
                        <p:par>
                          <p:cTn id="140" fill="hold">
                            <p:stCondLst>
                              <p:cond delay="0"/>
                            </p:stCondLst>
                            <p:childTnLst>
                              <p:par>
                                <p:cTn id="14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3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8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9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0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1" fill="hold">
                      <p:stCondLst>
                        <p:cond delay="indefinite"/>
                      </p:stCondLst>
                      <p:childTnLst>
                        <p:par>
                          <p:cTn id="152" fill="hold">
                            <p:stCondLst>
                              <p:cond delay="0"/>
                            </p:stCondLst>
                            <p:childTnLst>
                              <p:par>
                                <p:cTn id="1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7" fill="hold">
                      <p:stCondLst>
                        <p:cond delay="indefinite"/>
                      </p:stCondLst>
                      <p:childTnLst>
                        <p:par>
                          <p:cTn id="158" fill="hold">
                            <p:stCondLst>
                              <p:cond delay="0"/>
                            </p:stCondLst>
                            <p:childTnLst>
                              <p:par>
                                <p:cTn id="15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3" fill="hold">
                      <p:stCondLst>
                        <p:cond delay="indefinite"/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67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38" grpId="0" animBg="1"/>
      <p:bldP spid="39" grpId="0" animBg="1"/>
      <p:bldP spid="40" grpId="0" animBg="1"/>
      <p:bldP spid="41" grpId="0" animBg="1"/>
      <p:bldP spid="42" grpId="0" animBg="1"/>
      <p:bldP spid="43" grpId="0" animBg="1"/>
      <p:bldP spid="44" grpId="0" animBg="1"/>
      <p:bldP spid="45" grpId="0" animBg="1"/>
      <p:bldP spid="46" grpId="0" animBg="1"/>
      <p:bldP spid="47" grpId="0" animBg="1"/>
      <p:bldP spid="48" grpId="0" animBg="1"/>
      <p:bldP spid="49" grpId="0" animBg="1"/>
      <p:bldP spid="50" grpId="0" animBg="1"/>
      <p:bldP spid="51" grpId="0" animBg="1"/>
      <p:bldP spid="52" grpId="0" animBg="1"/>
      <p:bldP spid="53" grpId="0" animBg="1"/>
      <p:bldP spid="54" grpId="0" animBg="1"/>
      <p:bldP spid="55" grpId="0" animBg="1"/>
      <p:bldP spid="56" grpId="0" animBg="1"/>
      <p:bldP spid="57" grpId="0" animBg="1"/>
      <p:bldP spid="58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La marque pour les contrats en majeure</a:t>
            </a:r>
          </a:p>
          <a:p>
            <a:pPr algn="l"/>
            <a:r>
              <a:rPr lang="fr-FR" b="1" dirty="0" smtClean="0"/>
              <a:t>Les primes</a:t>
            </a:r>
          </a:p>
          <a:p>
            <a:pPr algn="l"/>
            <a:r>
              <a:rPr lang="fr-FR" b="1" dirty="0"/>
              <a:t>	</a:t>
            </a:r>
            <a:r>
              <a:rPr lang="fr-FR" b="1" i="1" dirty="0" smtClean="0"/>
              <a:t>Contrat de manche</a:t>
            </a:r>
          </a:p>
          <a:p>
            <a:pPr algn="l"/>
            <a:r>
              <a:rPr lang="fr-FR" dirty="0" smtClean="0"/>
              <a:t>	Un contrat de manche est un contrat qui, s’il réussit, rapporte au moins 100 points de levées. La prime est de</a:t>
            </a:r>
          </a:p>
          <a:p>
            <a:pPr algn="l"/>
            <a:r>
              <a:rPr lang="fr-FR" dirty="0"/>
              <a:t>	</a:t>
            </a:r>
            <a:r>
              <a:rPr lang="fr-FR" dirty="0" smtClean="0"/>
              <a:t>Quel contrat faut-il demander pour obtenir la prime de manche en majeure ?</a:t>
            </a:r>
          </a:p>
          <a:p>
            <a:pPr algn="l"/>
            <a:r>
              <a:rPr lang="fr-FR" dirty="0" smtClean="0"/>
              <a:t> </a:t>
            </a:r>
            <a:endParaRPr lang="fr-FR" dirty="0"/>
          </a:p>
          <a:p>
            <a:pPr algn="l"/>
            <a:r>
              <a:rPr lang="fr-FR" dirty="0" smtClean="0"/>
              <a:t>	Quel score obtient-on quand on a réalisé :</a:t>
            </a:r>
          </a:p>
          <a:p>
            <a:pPr algn="l"/>
            <a:endParaRPr lang="fr-FR" dirty="0" smtClean="0"/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3610708" y="2582938"/>
            <a:ext cx="1747297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300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grpSp>
        <p:nvGrpSpPr>
          <p:cNvPr id="25" name="Groupe 24"/>
          <p:cNvGrpSpPr/>
          <p:nvPr/>
        </p:nvGrpSpPr>
        <p:grpSpPr>
          <a:xfrm>
            <a:off x="352425" y="4387936"/>
            <a:ext cx="1637109" cy="381000"/>
            <a:chOff x="352425" y="4387936"/>
            <a:chExt cx="1637109" cy="381000"/>
          </a:xfrm>
        </p:grpSpPr>
        <p:sp>
          <p:nvSpPr>
            <p:cNvPr id="16" name="Rectangle à coins arrondis 15"/>
            <p:cNvSpPr/>
            <p:nvPr/>
          </p:nvSpPr>
          <p:spPr>
            <a:xfrm>
              <a:off x="352425" y="4387936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4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=</a:t>
              </a:r>
            </a:p>
          </p:txBody>
        </p:sp>
        <p:sp>
          <p:nvSpPr>
            <p:cNvPr id="21" name="Flèche droite 20"/>
            <p:cNvSpPr/>
            <p:nvPr/>
          </p:nvSpPr>
          <p:spPr>
            <a:xfrm>
              <a:off x="1582340" y="4521286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6" name="Groupe 25"/>
          <p:cNvGrpSpPr/>
          <p:nvPr/>
        </p:nvGrpSpPr>
        <p:grpSpPr>
          <a:xfrm>
            <a:off x="352425" y="4945277"/>
            <a:ext cx="1637109" cy="381000"/>
            <a:chOff x="352425" y="4945277"/>
            <a:chExt cx="1637109" cy="381000"/>
          </a:xfrm>
        </p:grpSpPr>
        <p:sp>
          <p:nvSpPr>
            <p:cNvPr id="18" name="Rectangle à coins arrondis 17"/>
            <p:cNvSpPr/>
            <p:nvPr/>
          </p:nvSpPr>
          <p:spPr>
            <a:xfrm>
              <a:off x="352425" y="4945277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5</a:t>
              </a:r>
              <a:r>
                <a:rPr lang="fr-FR" sz="2400" dirty="0" smtClean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+ 1</a:t>
              </a:r>
            </a:p>
          </p:txBody>
        </p:sp>
        <p:sp>
          <p:nvSpPr>
            <p:cNvPr id="22" name="Flèche droite 21"/>
            <p:cNvSpPr/>
            <p:nvPr/>
          </p:nvSpPr>
          <p:spPr>
            <a:xfrm>
              <a:off x="1582340" y="5078627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7" name="Groupe 26"/>
          <p:cNvGrpSpPr/>
          <p:nvPr/>
        </p:nvGrpSpPr>
        <p:grpSpPr>
          <a:xfrm>
            <a:off x="352425" y="5502618"/>
            <a:ext cx="1637109" cy="381000"/>
            <a:chOff x="352425" y="5502618"/>
            <a:chExt cx="1637109" cy="381000"/>
          </a:xfrm>
        </p:grpSpPr>
        <p:sp>
          <p:nvSpPr>
            <p:cNvPr id="20" name="Rectangle à coins arrondis 19"/>
            <p:cNvSpPr/>
            <p:nvPr/>
          </p:nvSpPr>
          <p:spPr>
            <a:xfrm>
              <a:off x="352425" y="5502618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4</a:t>
              </a:r>
              <a:r>
                <a:rPr lang="fr-FR" sz="2400" dirty="0" smtClean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+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3" name="Flèche droite 22"/>
            <p:cNvSpPr/>
            <p:nvPr/>
          </p:nvSpPr>
          <p:spPr>
            <a:xfrm>
              <a:off x="1582340" y="5635968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4" name="Rectangle à coins arrondis 23"/>
          <p:cNvSpPr/>
          <p:nvPr/>
        </p:nvSpPr>
        <p:spPr>
          <a:xfrm>
            <a:off x="352425" y="3469907"/>
            <a:ext cx="1144099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Pour avoir au moins 100 points de levées, il faut demander 4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</a:t>
            </a:r>
            <a:r>
              <a:rPr lang="fr-FR" sz="2400" b="1" dirty="0" smtClean="0">
                <a:solidFill>
                  <a:schemeClr val="tx1"/>
                </a:solidFill>
              </a:rPr>
              <a:t> ou 4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b="1" dirty="0" smtClean="0">
                <a:solidFill>
                  <a:schemeClr val="tx1"/>
                </a:solidFill>
              </a:rPr>
              <a:t> (4 x 30 = 120)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8" name="Rectangle à coins arrondis 27"/>
          <p:cNvSpPr/>
          <p:nvPr/>
        </p:nvSpPr>
        <p:spPr>
          <a:xfrm>
            <a:off x="2215516" y="4387936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120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9" name="Rectangle à coins arrondis 28"/>
          <p:cNvSpPr/>
          <p:nvPr/>
        </p:nvSpPr>
        <p:spPr>
          <a:xfrm>
            <a:off x="4848884" y="4387936"/>
            <a:ext cx="162277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420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30" name="Plus 29"/>
          <p:cNvSpPr/>
          <p:nvPr/>
        </p:nvSpPr>
        <p:spPr>
          <a:xfrm>
            <a:off x="3136266" y="4454611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Rectangle à coins arrondis 30"/>
          <p:cNvSpPr/>
          <p:nvPr/>
        </p:nvSpPr>
        <p:spPr>
          <a:xfrm>
            <a:off x="3501913" y="4387936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300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2" name="Égal 31"/>
          <p:cNvSpPr/>
          <p:nvPr/>
        </p:nvSpPr>
        <p:spPr>
          <a:xfrm>
            <a:off x="4443842" y="4483187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33" name="Rectangle à coins arrondis 32"/>
          <p:cNvSpPr/>
          <p:nvPr/>
        </p:nvSpPr>
        <p:spPr>
          <a:xfrm>
            <a:off x="2215516" y="4945277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180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4" name="Rectangle à coins arrondis 33"/>
          <p:cNvSpPr/>
          <p:nvPr/>
        </p:nvSpPr>
        <p:spPr>
          <a:xfrm>
            <a:off x="4848884" y="4945277"/>
            <a:ext cx="162277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480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35" name="Plus 34"/>
          <p:cNvSpPr/>
          <p:nvPr/>
        </p:nvSpPr>
        <p:spPr>
          <a:xfrm>
            <a:off x="3136266" y="5011952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Rectangle à coins arrondis 35"/>
          <p:cNvSpPr/>
          <p:nvPr/>
        </p:nvSpPr>
        <p:spPr>
          <a:xfrm>
            <a:off x="3501913" y="4945277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300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7" name="Égal 36"/>
          <p:cNvSpPr/>
          <p:nvPr/>
        </p:nvSpPr>
        <p:spPr>
          <a:xfrm>
            <a:off x="4443842" y="5040528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38" name="Rectangle à coins arrondis 37"/>
          <p:cNvSpPr/>
          <p:nvPr/>
        </p:nvSpPr>
        <p:spPr>
          <a:xfrm>
            <a:off x="2215516" y="5502618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180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9" name="Rectangle à coins arrondis 38"/>
          <p:cNvSpPr/>
          <p:nvPr/>
        </p:nvSpPr>
        <p:spPr>
          <a:xfrm>
            <a:off x="4848884" y="5502618"/>
            <a:ext cx="162277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480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40" name="Plus 39"/>
          <p:cNvSpPr/>
          <p:nvPr/>
        </p:nvSpPr>
        <p:spPr>
          <a:xfrm>
            <a:off x="3136266" y="5569293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Rectangle à coins arrondis 40"/>
          <p:cNvSpPr/>
          <p:nvPr/>
        </p:nvSpPr>
        <p:spPr>
          <a:xfrm>
            <a:off x="3501913" y="5502618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300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2" name="Égal 41"/>
          <p:cNvSpPr/>
          <p:nvPr/>
        </p:nvSpPr>
        <p:spPr>
          <a:xfrm>
            <a:off x="4443842" y="5597869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53498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4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8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2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24" grpId="0" animBg="1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38" grpId="0" animBg="1"/>
      <p:bldP spid="39" grpId="0" animBg="1"/>
      <p:bldP spid="40" grpId="0" animBg="1"/>
      <p:bldP spid="41" grpId="0" animBg="1"/>
      <p:bldP spid="42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La marque pour les contrats en majeure</a:t>
            </a:r>
          </a:p>
          <a:p>
            <a:pPr algn="l"/>
            <a:r>
              <a:rPr lang="fr-FR" b="1" dirty="0" smtClean="0"/>
              <a:t>Les primes</a:t>
            </a:r>
          </a:p>
          <a:p>
            <a:pPr algn="l"/>
            <a:r>
              <a:rPr lang="fr-FR" b="1" dirty="0"/>
              <a:t>	</a:t>
            </a:r>
            <a:r>
              <a:rPr lang="fr-FR" b="1" i="1" dirty="0" smtClean="0"/>
              <a:t>Contrat de chelem</a:t>
            </a:r>
          </a:p>
          <a:p>
            <a:pPr algn="l"/>
            <a:r>
              <a:rPr lang="fr-FR" dirty="0" smtClean="0"/>
              <a:t>	En plus de la prime de manche, comme pour les contrats à Sans-Atout, une prime est allouée pour les contrats de douze levées (petit chelem) et treize levées (grand chelem) </a:t>
            </a:r>
          </a:p>
          <a:p>
            <a:pPr algn="l"/>
            <a:endParaRPr lang="fr-FR" dirty="0" smtClean="0"/>
          </a:p>
          <a:p>
            <a:pPr algn="l"/>
            <a:r>
              <a:rPr lang="fr-FR" dirty="0" smtClean="0"/>
              <a:t> </a:t>
            </a:r>
            <a:endParaRPr lang="fr-FR" dirty="0"/>
          </a:p>
          <a:p>
            <a:pPr algn="l"/>
            <a:r>
              <a:rPr lang="fr-FR" dirty="0" smtClean="0"/>
              <a:t>	Quel score obtient-on quand on a réalisé :</a:t>
            </a:r>
          </a:p>
          <a:p>
            <a:pPr algn="l"/>
            <a:endParaRPr lang="fr-FR" dirty="0" smtClean="0"/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3457749" y="3023537"/>
            <a:ext cx="1747297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500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15" name="Rectangle à coins arrondis 14"/>
          <p:cNvSpPr/>
          <p:nvPr/>
        </p:nvSpPr>
        <p:spPr>
          <a:xfrm>
            <a:off x="5965776" y="4391800"/>
            <a:ext cx="1804653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980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grpSp>
        <p:nvGrpSpPr>
          <p:cNvPr id="8" name="Groupe 7"/>
          <p:cNvGrpSpPr/>
          <p:nvPr/>
        </p:nvGrpSpPr>
        <p:grpSpPr>
          <a:xfrm>
            <a:off x="352425" y="4391800"/>
            <a:ext cx="1637109" cy="381000"/>
            <a:chOff x="352425" y="4391800"/>
            <a:chExt cx="1637109" cy="381000"/>
          </a:xfrm>
        </p:grpSpPr>
        <p:sp>
          <p:nvSpPr>
            <p:cNvPr id="16" name="Rectangle à coins arrondis 15"/>
            <p:cNvSpPr/>
            <p:nvPr/>
          </p:nvSpPr>
          <p:spPr>
            <a:xfrm>
              <a:off x="352425" y="4391800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6</a:t>
              </a:r>
              <a:r>
                <a:rPr lang="fr-FR" sz="2400" dirty="0" smtClean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=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1" name="Flèche droite 20"/>
            <p:cNvSpPr/>
            <p:nvPr/>
          </p:nvSpPr>
          <p:spPr>
            <a:xfrm>
              <a:off x="1582340" y="4525150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9" name="Groupe 8"/>
          <p:cNvGrpSpPr/>
          <p:nvPr/>
        </p:nvGrpSpPr>
        <p:grpSpPr>
          <a:xfrm>
            <a:off x="352425" y="4945277"/>
            <a:ext cx="1637109" cy="381000"/>
            <a:chOff x="352425" y="4945277"/>
            <a:chExt cx="1637109" cy="381000"/>
          </a:xfrm>
        </p:grpSpPr>
        <p:sp>
          <p:nvSpPr>
            <p:cNvPr id="18" name="Rectangle à coins arrondis 17"/>
            <p:cNvSpPr/>
            <p:nvPr/>
          </p:nvSpPr>
          <p:spPr>
            <a:xfrm>
              <a:off x="352425" y="4945277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6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+ 1</a:t>
              </a:r>
            </a:p>
          </p:txBody>
        </p:sp>
        <p:sp>
          <p:nvSpPr>
            <p:cNvPr id="22" name="Flèche droite 21"/>
            <p:cNvSpPr/>
            <p:nvPr/>
          </p:nvSpPr>
          <p:spPr>
            <a:xfrm>
              <a:off x="1582340" y="5078627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0" name="Groupe 9"/>
          <p:cNvGrpSpPr/>
          <p:nvPr/>
        </p:nvGrpSpPr>
        <p:grpSpPr>
          <a:xfrm>
            <a:off x="352425" y="5502618"/>
            <a:ext cx="1637109" cy="381000"/>
            <a:chOff x="352425" y="5502618"/>
            <a:chExt cx="1637109" cy="381000"/>
          </a:xfrm>
        </p:grpSpPr>
        <p:sp>
          <p:nvSpPr>
            <p:cNvPr id="20" name="Rectangle à coins arrondis 19"/>
            <p:cNvSpPr/>
            <p:nvPr/>
          </p:nvSpPr>
          <p:spPr>
            <a:xfrm>
              <a:off x="352425" y="5502618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7</a:t>
              </a:r>
              <a:r>
                <a:rPr lang="fr-FR" sz="2400" dirty="0" smtClean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=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3" name="Flèche droite 22"/>
            <p:cNvSpPr/>
            <p:nvPr/>
          </p:nvSpPr>
          <p:spPr>
            <a:xfrm>
              <a:off x="1582340" y="5635968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6" name="Groupe 5"/>
          <p:cNvGrpSpPr/>
          <p:nvPr/>
        </p:nvGrpSpPr>
        <p:grpSpPr>
          <a:xfrm>
            <a:off x="352425" y="3024046"/>
            <a:ext cx="2984743" cy="381000"/>
            <a:chOff x="352425" y="3024046"/>
            <a:chExt cx="2984743" cy="381000"/>
          </a:xfrm>
        </p:grpSpPr>
        <p:sp>
          <p:nvSpPr>
            <p:cNvPr id="25" name="Rectangle à coins arrondis 24"/>
            <p:cNvSpPr/>
            <p:nvPr/>
          </p:nvSpPr>
          <p:spPr>
            <a:xfrm>
              <a:off x="352425" y="3024046"/>
              <a:ext cx="2039083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petit chelem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6" name="Flèche droite 25"/>
            <p:cNvSpPr/>
            <p:nvPr/>
          </p:nvSpPr>
          <p:spPr>
            <a:xfrm>
              <a:off x="2517433" y="3090212"/>
              <a:ext cx="819735" cy="24765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7" name="Rectangle à coins arrondis 26"/>
          <p:cNvSpPr/>
          <p:nvPr/>
        </p:nvSpPr>
        <p:spPr>
          <a:xfrm>
            <a:off x="3457749" y="3520518"/>
            <a:ext cx="1747297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1000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grpSp>
        <p:nvGrpSpPr>
          <p:cNvPr id="7" name="Groupe 6"/>
          <p:cNvGrpSpPr/>
          <p:nvPr/>
        </p:nvGrpSpPr>
        <p:grpSpPr>
          <a:xfrm>
            <a:off x="352425" y="3521027"/>
            <a:ext cx="2984743" cy="381000"/>
            <a:chOff x="352425" y="3521027"/>
            <a:chExt cx="2984743" cy="381000"/>
          </a:xfrm>
        </p:grpSpPr>
        <p:sp>
          <p:nvSpPr>
            <p:cNvPr id="28" name="Rectangle à coins arrondis 27"/>
            <p:cNvSpPr/>
            <p:nvPr/>
          </p:nvSpPr>
          <p:spPr>
            <a:xfrm>
              <a:off x="352425" y="3521027"/>
              <a:ext cx="2039083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chemeClr val="tx1"/>
                  </a:solidFill>
                </a:rPr>
                <a:t>g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rand chelem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9" name="Flèche droite 28"/>
            <p:cNvSpPr/>
            <p:nvPr/>
          </p:nvSpPr>
          <p:spPr>
            <a:xfrm>
              <a:off x="2517433" y="3587193"/>
              <a:ext cx="819735" cy="24765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0" name="Rectangle à coins arrondis 29"/>
          <p:cNvSpPr/>
          <p:nvPr/>
        </p:nvSpPr>
        <p:spPr>
          <a:xfrm>
            <a:off x="2122145" y="4391800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180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2" name="Plus 31"/>
          <p:cNvSpPr/>
          <p:nvPr/>
        </p:nvSpPr>
        <p:spPr>
          <a:xfrm>
            <a:off x="3020371" y="4458475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Rectangle à coins arrondis 32"/>
          <p:cNvSpPr/>
          <p:nvPr/>
        </p:nvSpPr>
        <p:spPr>
          <a:xfrm>
            <a:off x="4593130" y="4391800"/>
            <a:ext cx="885649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500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4" name="Égal 33"/>
          <p:cNvSpPr/>
          <p:nvPr/>
        </p:nvSpPr>
        <p:spPr>
          <a:xfrm>
            <a:off x="5586429" y="4487051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35" name="Rectangle à coins arrondis 34"/>
          <p:cNvSpPr/>
          <p:nvPr/>
        </p:nvSpPr>
        <p:spPr>
          <a:xfrm>
            <a:off x="3355479" y="4391800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300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6" name="Plus 35"/>
          <p:cNvSpPr/>
          <p:nvPr/>
        </p:nvSpPr>
        <p:spPr>
          <a:xfrm>
            <a:off x="4253705" y="4458475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Rectangle à coins arrondis 36"/>
          <p:cNvSpPr/>
          <p:nvPr/>
        </p:nvSpPr>
        <p:spPr>
          <a:xfrm>
            <a:off x="5965776" y="4945277"/>
            <a:ext cx="1804653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1010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38" name="Rectangle à coins arrondis 37"/>
          <p:cNvSpPr/>
          <p:nvPr/>
        </p:nvSpPr>
        <p:spPr>
          <a:xfrm>
            <a:off x="2122145" y="4945277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210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9" name="Plus 38"/>
          <p:cNvSpPr/>
          <p:nvPr/>
        </p:nvSpPr>
        <p:spPr>
          <a:xfrm>
            <a:off x="3020371" y="5011952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Rectangle à coins arrondis 39"/>
          <p:cNvSpPr/>
          <p:nvPr/>
        </p:nvSpPr>
        <p:spPr>
          <a:xfrm>
            <a:off x="4593130" y="4945277"/>
            <a:ext cx="885649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500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1" name="Égal 40"/>
          <p:cNvSpPr/>
          <p:nvPr/>
        </p:nvSpPr>
        <p:spPr>
          <a:xfrm>
            <a:off x="5586429" y="5040528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2" name="Rectangle à coins arrondis 41"/>
          <p:cNvSpPr/>
          <p:nvPr/>
        </p:nvSpPr>
        <p:spPr>
          <a:xfrm>
            <a:off x="3355479" y="4945277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300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3" name="Plus 42"/>
          <p:cNvSpPr/>
          <p:nvPr/>
        </p:nvSpPr>
        <p:spPr>
          <a:xfrm>
            <a:off x="4253705" y="5011952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Rectangle à coins arrondis 43"/>
          <p:cNvSpPr/>
          <p:nvPr/>
        </p:nvSpPr>
        <p:spPr>
          <a:xfrm>
            <a:off x="5965776" y="5502618"/>
            <a:ext cx="1804653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1510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45" name="Rectangle à coins arrondis 44"/>
          <p:cNvSpPr/>
          <p:nvPr/>
        </p:nvSpPr>
        <p:spPr>
          <a:xfrm>
            <a:off x="2122145" y="5502618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210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6" name="Plus 45"/>
          <p:cNvSpPr/>
          <p:nvPr/>
        </p:nvSpPr>
        <p:spPr>
          <a:xfrm>
            <a:off x="3020371" y="5569293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Rectangle à coins arrondis 46"/>
          <p:cNvSpPr/>
          <p:nvPr/>
        </p:nvSpPr>
        <p:spPr>
          <a:xfrm>
            <a:off x="4593130" y="5502618"/>
            <a:ext cx="885649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1000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8" name="Égal 47"/>
          <p:cNvSpPr/>
          <p:nvPr/>
        </p:nvSpPr>
        <p:spPr>
          <a:xfrm>
            <a:off x="5586429" y="5597869"/>
            <a:ext cx="253689" cy="190499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9" name="Rectangle à coins arrondis 48"/>
          <p:cNvSpPr/>
          <p:nvPr/>
        </p:nvSpPr>
        <p:spPr>
          <a:xfrm>
            <a:off x="3355479" y="5502618"/>
            <a:ext cx="790576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300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50" name="Plus 49"/>
          <p:cNvSpPr/>
          <p:nvPr/>
        </p:nvSpPr>
        <p:spPr>
          <a:xfrm>
            <a:off x="4253705" y="5569293"/>
            <a:ext cx="231775" cy="24765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311263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6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4" fill="hold">
                      <p:stCondLst>
                        <p:cond delay="indefinite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0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4" fill="hold">
                      <p:stCondLst>
                        <p:cond delay="indefinite"/>
                      </p:stCondLst>
                      <p:childTnLst>
                        <p:par>
                          <p:cTn id="115" fill="hold">
                            <p:stCondLst>
                              <p:cond delay="0"/>
                            </p:stCondLst>
                            <p:childTnLst>
                              <p:par>
                                <p:cTn id="11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6" fill="hold">
                      <p:stCondLst>
                        <p:cond delay="indefinite"/>
                      </p:stCondLst>
                      <p:childTnLst>
                        <p:par>
                          <p:cTn id="127" fill="hold">
                            <p:stCondLst>
                              <p:cond delay="0"/>
                            </p:stCondLst>
                            <p:childTnLst>
                              <p:par>
                                <p:cTn id="12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0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15" grpId="0" animBg="1"/>
      <p:bldP spid="27" grpId="0" animBg="1"/>
      <p:bldP spid="30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38" grpId="0" animBg="1"/>
      <p:bldP spid="39" grpId="0" animBg="1"/>
      <p:bldP spid="40" grpId="0" animBg="1"/>
      <p:bldP spid="41" grpId="0" animBg="1"/>
      <p:bldP spid="42" grpId="0" animBg="1"/>
      <p:bldP spid="43" grpId="0" animBg="1"/>
      <p:bldP spid="44" grpId="0" animBg="1"/>
      <p:bldP spid="45" grpId="0" animBg="1"/>
      <p:bldP spid="46" grpId="0" animBg="1"/>
      <p:bldP spid="47" grpId="0" animBg="1"/>
      <p:bldP spid="48" grpId="0" animBg="1"/>
      <p:bldP spid="49" grpId="0" animBg="1"/>
      <p:bldP spid="50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La Table de décision pour les contrats en majeure</a:t>
            </a:r>
          </a:p>
          <a:p>
            <a:pPr algn="l"/>
            <a:r>
              <a:rPr lang="fr-FR" b="1" dirty="0"/>
              <a:t>	</a:t>
            </a:r>
            <a:r>
              <a:rPr lang="fr-FR" dirty="0" smtClean="0"/>
              <a:t>	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Dans les contrats en majeure, les paliers inutiles sont </a:t>
            </a:r>
          </a:p>
          <a:p>
            <a:pPr algn="l"/>
            <a:r>
              <a:rPr lang="fr-FR" dirty="0" smtClean="0"/>
              <a:t> </a:t>
            </a:r>
            <a:endParaRPr lang="fr-FR" dirty="0"/>
          </a:p>
          <a:p>
            <a:pPr algn="l"/>
            <a:r>
              <a:rPr lang="fr-FR" dirty="0" smtClean="0"/>
              <a:t>	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24" name="Rectangle à coins arrondis 23"/>
          <p:cNvSpPr/>
          <p:nvPr/>
        </p:nvSpPr>
        <p:spPr>
          <a:xfrm>
            <a:off x="1057606" y="1431277"/>
            <a:ext cx="2379149" cy="37513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/>
              <a:t>f</a:t>
            </a:r>
            <a:r>
              <a:rPr lang="fr-FR" sz="2400" b="1" dirty="0" smtClean="0"/>
              <a:t>orce du camp</a:t>
            </a:r>
            <a:endParaRPr lang="fr-FR" sz="2400" b="1" dirty="0"/>
          </a:p>
        </p:txBody>
      </p:sp>
      <p:sp>
        <p:nvSpPr>
          <p:cNvPr id="30" name="Rectangle à coins arrondis 29"/>
          <p:cNvSpPr/>
          <p:nvPr/>
        </p:nvSpPr>
        <p:spPr>
          <a:xfrm>
            <a:off x="3436754" y="1441468"/>
            <a:ext cx="1755768" cy="37513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nb de levés</a:t>
            </a:r>
            <a:endParaRPr lang="fr-FR" sz="2400" b="1" dirty="0"/>
          </a:p>
        </p:txBody>
      </p:sp>
      <p:sp>
        <p:nvSpPr>
          <p:cNvPr id="31" name="Rectangle à coins arrondis 30"/>
          <p:cNvSpPr/>
          <p:nvPr/>
        </p:nvSpPr>
        <p:spPr>
          <a:xfrm>
            <a:off x="5192522" y="1441466"/>
            <a:ext cx="1597032" cy="37513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contrat</a:t>
            </a:r>
            <a:endParaRPr lang="fr-FR" sz="2400" b="1" dirty="0"/>
          </a:p>
        </p:txBody>
      </p:sp>
      <p:sp>
        <p:nvSpPr>
          <p:cNvPr id="32" name="Rectangle à coins arrondis 31"/>
          <p:cNvSpPr/>
          <p:nvPr/>
        </p:nvSpPr>
        <p:spPr>
          <a:xfrm>
            <a:off x="7793148" y="1441751"/>
            <a:ext cx="2658209" cy="37513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type de contrat</a:t>
            </a:r>
            <a:endParaRPr lang="fr-FR" sz="2400" b="1" dirty="0"/>
          </a:p>
        </p:txBody>
      </p:sp>
      <p:sp>
        <p:nvSpPr>
          <p:cNvPr id="33" name="Rectangle à coins arrondis 32"/>
          <p:cNvSpPr/>
          <p:nvPr/>
        </p:nvSpPr>
        <p:spPr>
          <a:xfrm>
            <a:off x="1057606" y="1806414"/>
            <a:ext cx="2379148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20-21-22 HLD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4" name="Rectangle à coins arrondis 33"/>
          <p:cNvSpPr/>
          <p:nvPr/>
        </p:nvSpPr>
        <p:spPr>
          <a:xfrm>
            <a:off x="1057606" y="2189368"/>
            <a:ext cx="2379148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23-24 HLD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5" name="Rectangle à coins arrondis 34"/>
          <p:cNvSpPr/>
          <p:nvPr/>
        </p:nvSpPr>
        <p:spPr>
          <a:xfrm>
            <a:off x="1057606" y="2572322"/>
            <a:ext cx="2379148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25-26 HLD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6" name="Rectangle à coins arrondis 35"/>
          <p:cNvSpPr/>
          <p:nvPr/>
        </p:nvSpPr>
        <p:spPr>
          <a:xfrm>
            <a:off x="1057606" y="2955276"/>
            <a:ext cx="2379148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27-28-29 HLD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7" name="Rectangle à coins arrondis 36"/>
          <p:cNvSpPr/>
          <p:nvPr/>
        </p:nvSpPr>
        <p:spPr>
          <a:xfrm>
            <a:off x="1057606" y="3338230"/>
            <a:ext cx="2379148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30-31-32 HLD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8" name="Rectangle à coins arrondis 37"/>
          <p:cNvSpPr/>
          <p:nvPr/>
        </p:nvSpPr>
        <p:spPr>
          <a:xfrm>
            <a:off x="1057606" y="3721184"/>
            <a:ext cx="2379148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33-34-35-36 HLD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9" name="Rectangle à coins arrondis 38"/>
          <p:cNvSpPr/>
          <p:nvPr/>
        </p:nvSpPr>
        <p:spPr>
          <a:xfrm>
            <a:off x="1057606" y="4104140"/>
            <a:ext cx="2379148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37 HLD et +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0" name="Rectangle à coins arrondis 39"/>
          <p:cNvSpPr/>
          <p:nvPr/>
        </p:nvSpPr>
        <p:spPr>
          <a:xfrm>
            <a:off x="3436754" y="1816604"/>
            <a:ext cx="1755769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7 levées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1" name="Rectangle à coins arrondis 40"/>
          <p:cNvSpPr/>
          <p:nvPr/>
        </p:nvSpPr>
        <p:spPr>
          <a:xfrm>
            <a:off x="3436754" y="2199558"/>
            <a:ext cx="1755769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8 </a:t>
            </a:r>
            <a:r>
              <a:rPr lang="fr-FR" sz="2400" dirty="0">
                <a:solidFill>
                  <a:schemeClr val="tx1"/>
                </a:solidFill>
              </a:rPr>
              <a:t>levées</a:t>
            </a:r>
          </a:p>
        </p:txBody>
      </p:sp>
      <p:sp>
        <p:nvSpPr>
          <p:cNvPr id="42" name="Rectangle à coins arrondis 41"/>
          <p:cNvSpPr/>
          <p:nvPr/>
        </p:nvSpPr>
        <p:spPr>
          <a:xfrm>
            <a:off x="3436754" y="2582512"/>
            <a:ext cx="1755769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9 </a:t>
            </a:r>
            <a:r>
              <a:rPr lang="fr-FR" sz="2400" dirty="0">
                <a:solidFill>
                  <a:schemeClr val="tx1"/>
                </a:solidFill>
              </a:rPr>
              <a:t>levées</a:t>
            </a:r>
          </a:p>
        </p:txBody>
      </p:sp>
      <p:sp>
        <p:nvSpPr>
          <p:cNvPr id="43" name="Rectangle à coins arrondis 42"/>
          <p:cNvSpPr/>
          <p:nvPr/>
        </p:nvSpPr>
        <p:spPr>
          <a:xfrm>
            <a:off x="3436754" y="2965466"/>
            <a:ext cx="1755769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10 </a:t>
            </a:r>
            <a:r>
              <a:rPr lang="fr-FR" sz="2400" dirty="0">
                <a:solidFill>
                  <a:schemeClr val="tx1"/>
                </a:solidFill>
              </a:rPr>
              <a:t>levées</a:t>
            </a:r>
          </a:p>
        </p:txBody>
      </p:sp>
      <p:sp>
        <p:nvSpPr>
          <p:cNvPr id="44" name="Rectangle à coins arrondis 43"/>
          <p:cNvSpPr/>
          <p:nvPr/>
        </p:nvSpPr>
        <p:spPr>
          <a:xfrm>
            <a:off x="3436754" y="3348420"/>
            <a:ext cx="1755769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11 </a:t>
            </a:r>
            <a:r>
              <a:rPr lang="fr-FR" sz="2400" dirty="0">
                <a:solidFill>
                  <a:schemeClr val="tx1"/>
                </a:solidFill>
              </a:rPr>
              <a:t>levées</a:t>
            </a:r>
          </a:p>
        </p:txBody>
      </p:sp>
      <p:sp>
        <p:nvSpPr>
          <p:cNvPr id="45" name="Rectangle à coins arrondis 44"/>
          <p:cNvSpPr/>
          <p:nvPr/>
        </p:nvSpPr>
        <p:spPr>
          <a:xfrm>
            <a:off x="3436754" y="3731374"/>
            <a:ext cx="1755769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12 </a:t>
            </a:r>
            <a:r>
              <a:rPr lang="fr-FR" sz="2400" dirty="0">
                <a:solidFill>
                  <a:schemeClr val="tx1"/>
                </a:solidFill>
              </a:rPr>
              <a:t>levées</a:t>
            </a:r>
          </a:p>
        </p:txBody>
      </p:sp>
      <p:sp>
        <p:nvSpPr>
          <p:cNvPr id="46" name="Rectangle à coins arrondis 45"/>
          <p:cNvSpPr/>
          <p:nvPr/>
        </p:nvSpPr>
        <p:spPr>
          <a:xfrm>
            <a:off x="3436754" y="4114330"/>
            <a:ext cx="1755769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13 </a:t>
            </a:r>
            <a:r>
              <a:rPr lang="fr-FR" sz="2400" dirty="0">
                <a:solidFill>
                  <a:schemeClr val="tx1"/>
                </a:solidFill>
              </a:rPr>
              <a:t>levées</a:t>
            </a:r>
          </a:p>
        </p:txBody>
      </p:sp>
      <p:sp>
        <p:nvSpPr>
          <p:cNvPr id="47" name="Rectangle à coins arrondis 46"/>
          <p:cNvSpPr/>
          <p:nvPr/>
        </p:nvSpPr>
        <p:spPr>
          <a:xfrm>
            <a:off x="5192519" y="1816603"/>
            <a:ext cx="1597033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 smtClean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1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8" name="Rectangle à coins arrondis 47"/>
          <p:cNvSpPr/>
          <p:nvPr/>
        </p:nvSpPr>
        <p:spPr>
          <a:xfrm>
            <a:off x="5192519" y="2199557"/>
            <a:ext cx="1597033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2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9" name="Rectangle à coins arrondis 48"/>
          <p:cNvSpPr/>
          <p:nvPr/>
        </p:nvSpPr>
        <p:spPr>
          <a:xfrm>
            <a:off x="5192519" y="2582511"/>
            <a:ext cx="1597033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3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3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50" name="Rectangle à coins arrondis 49"/>
          <p:cNvSpPr/>
          <p:nvPr/>
        </p:nvSpPr>
        <p:spPr>
          <a:xfrm>
            <a:off x="5192519" y="2965465"/>
            <a:ext cx="1597033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4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51" name="Rectangle à coins arrondis 50"/>
          <p:cNvSpPr/>
          <p:nvPr/>
        </p:nvSpPr>
        <p:spPr>
          <a:xfrm>
            <a:off x="5192519" y="3348419"/>
            <a:ext cx="1597033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5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52" name="Rectangle à coins arrondis 51"/>
          <p:cNvSpPr/>
          <p:nvPr/>
        </p:nvSpPr>
        <p:spPr>
          <a:xfrm>
            <a:off x="5192519" y="3731373"/>
            <a:ext cx="1597033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6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6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53" name="Rectangle à coins arrondis 52"/>
          <p:cNvSpPr/>
          <p:nvPr/>
        </p:nvSpPr>
        <p:spPr>
          <a:xfrm>
            <a:off x="5192519" y="4114329"/>
            <a:ext cx="1597033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7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7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54" name="Rectangle à coins arrondis 53"/>
          <p:cNvSpPr/>
          <p:nvPr/>
        </p:nvSpPr>
        <p:spPr>
          <a:xfrm>
            <a:off x="7793147" y="1816888"/>
            <a:ext cx="2658210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partielle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55" name="Rectangle à coins arrondis 54"/>
          <p:cNvSpPr/>
          <p:nvPr/>
        </p:nvSpPr>
        <p:spPr>
          <a:xfrm>
            <a:off x="7793147" y="2199842"/>
            <a:ext cx="2658210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solidFill>
                  <a:schemeClr val="tx1"/>
                </a:solidFill>
              </a:rPr>
              <a:t>partielle</a:t>
            </a:r>
          </a:p>
        </p:txBody>
      </p:sp>
      <p:sp>
        <p:nvSpPr>
          <p:cNvPr id="56" name="Rectangle à coins arrondis 55"/>
          <p:cNvSpPr/>
          <p:nvPr/>
        </p:nvSpPr>
        <p:spPr>
          <a:xfrm>
            <a:off x="7793147" y="2582796"/>
            <a:ext cx="2658210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solidFill>
                  <a:schemeClr val="tx1"/>
                </a:solidFill>
              </a:rPr>
              <a:t>partielle</a:t>
            </a:r>
          </a:p>
        </p:txBody>
      </p:sp>
      <p:sp>
        <p:nvSpPr>
          <p:cNvPr id="57" name="Rectangle à coins arrondis 56"/>
          <p:cNvSpPr/>
          <p:nvPr/>
        </p:nvSpPr>
        <p:spPr>
          <a:xfrm>
            <a:off x="7793147" y="2965750"/>
            <a:ext cx="2658210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manche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58" name="Rectangle à coins arrondis 57"/>
          <p:cNvSpPr/>
          <p:nvPr/>
        </p:nvSpPr>
        <p:spPr>
          <a:xfrm>
            <a:off x="7793147" y="3348704"/>
            <a:ext cx="2658210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manche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59" name="Rectangle à coins arrondis 58"/>
          <p:cNvSpPr/>
          <p:nvPr/>
        </p:nvSpPr>
        <p:spPr>
          <a:xfrm>
            <a:off x="7793147" y="3731658"/>
            <a:ext cx="2658210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p</a:t>
            </a:r>
            <a:r>
              <a:rPr lang="fr-FR" sz="2400" b="1" dirty="0" smtClean="0">
                <a:solidFill>
                  <a:schemeClr val="tx1"/>
                </a:solidFill>
              </a:rPr>
              <a:t>etit chelem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60" name="Rectangle à coins arrondis 59"/>
          <p:cNvSpPr/>
          <p:nvPr/>
        </p:nvSpPr>
        <p:spPr>
          <a:xfrm>
            <a:off x="7793147" y="4114614"/>
            <a:ext cx="2658210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g</a:t>
            </a:r>
            <a:r>
              <a:rPr lang="fr-FR" sz="2400" b="1" dirty="0" smtClean="0">
                <a:solidFill>
                  <a:schemeClr val="tx1"/>
                </a:solidFill>
              </a:rPr>
              <a:t>rand chelem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61" name="Rectangle à coins arrondis 60"/>
          <p:cNvSpPr/>
          <p:nvPr/>
        </p:nvSpPr>
        <p:spPr>
          <a:xfrm>
            <a:off x="6789554" y="1441466"/>
            <a:ext cx="1003596" cy="37513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score</a:t>
            </a:r>
            <a:endParaRPr lang="fr-FR" sz="2400" b="1" dirty="0"/>
          </a:p>
        </p:txBody>
      </p:sp>
      <p:sp>
        <p:nvSpPr>
          <p:cNvPr id="62" name="Rectangle à coins arrondis 61"/>
          <p:cNvSpPr/>
          <p:nvPr/>
        </p:nvSpPr>
        <p:spPr>
          <a:xfrm>
            <a:off x="6789552" y="1816603"/>
            <a:ext cx="1003596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80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3" name="Rectangle à coins arrondis 62"/>
          <p:cNvSpPr/>
          <p:nvPr/>
        </p:nvSpPr>
        <p:spPr>
          <a:xfrm>
            <a:off x="6789552" y="2199557"/>
            <a:ext cx="1003596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110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4" name="Rectangle à coins arrondis 63"/>
          <p:cNvSpPr/>
          <p:nvPr/>
        </p:nvSpPr>
        <p:spPr>
          <a:xfrm>
            <a:off x="6789552" y="2582511"/>
            <a:ext cx="1003596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140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5" name="Rectangle à coins arrondis 64"/>
          <p:cNvSpPr/>
          <p:nvPr/>
        </p:nvSpPr>
        <p:spPr>
          <a:xfrm>
            <a:off x="6789552" y="2965465"/>
            <a:ext cx="1003596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420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66" name="Rectangle à coins arrondis 65"/>
          <p:cNvSpPr/>
          <p:nvPr/>
        </p:nvSpPr>
        <p:spPr>
          <a:xfrm>
            <a:off x="6789552" y="3348419"/>
            <a:ext cx="1003596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450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7" name="Rectangle à coins arrondis 66"/>
          <p:cNvSpPr/>
          <p:nvPr/>
        </p:nvSpPr>
        <p:spPr>
          <a:xfrm>
            <a:off x="6789552" y="3731373"/>
            <a:ext cx="1003596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980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68" name="Rectangle à coins arrondis 67"/>
          <p:cNvSpPr/>
          <p:nvPr/>
        </p:nvSpPr>
        <p:spPr>
          <a:xfrm>
            <a:off x="6789552" y="4114329"/>
            <a:ext cx="1003596" cy="38295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1510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69" name="Rectangle à coins arrondis 68"/>
          <p:cNvSpPr/>
          <p:nvPr/>
        </p:nvSpPr>
        <p:spPr>
          <a:xfrm>
            <a:off x="712807" y="5475864"/>
            <a:ext cx="1597033" cy="38295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2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0" name="Rectangle à coins arrondis 69"/>
          <p:cNvSpPr/>
          <p:nvPr/>
        </p:nvSpPr>
        <p:spPr>
          <a:xfrm>
            <a:off x="2952664" y="5475864"/>
            <a:ext cx="1597033" cy="38295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3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3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1" name="Rectangle à coins arrondis 70"/>
          <p:cNvSpPr/>
          <p:nvPr/>
        </p:nvSpPr>
        <p:spPr>
          <a:xfrm>
            <a:off x="5192521" y="5475864"/>
            <a:ext cx="1597033" cy="38295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5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9" name="Rectangle à coins arrondis 78"/>
          <p:cNvSpPr/>
          <p:nvPr/>
        </p:nvSpPr>
        <p:spPr>
          <a:xfrm>
            <a:off x="5192518" y="2199555"/>
            <a:ext cx="1597033" cy="38295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2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0" name="Rectangle à coins arrondis 79"/>
          <p:cNvSpPr/>
          <p:nvPr/>
        </p:nvSpPr>
        <p:spPr>
          <a:xfrm>
            <a:off x="5192518" y="2582509"/>
            <a:ext cx="1597033" cy="38295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3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3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2" name="Rectangle à coins arrondis 81"/>
          <p:cNvSpPr/>
          <p:nvPr/>
        </p:nvSpPr>
        <p:spPr>
          <a:xfrm>
            <a:off x="5192518" y="3348133"/>
            <a:ext cx="1597033" cy="38295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 </a:t>
            </a:r>
            <a:r>
              <a:rPr lang="fr-FR" sz="2400" dirty="0">
                <a:solidFill>
                  <a:schemeClr val="tx1"/>
                </a:solidFill>
                <a:ea typeface="Segoe UI Black" pitchFamily="34" charset="0"/>
              </a:rPr>
              <a:t>ou </a:t>
            </a:r>
            <a:r>
              <a:rPr lang="fr-FR" sz="2400" b="1" dirty="0" smtClean="0">
                <a:solidFill>
                  <a:schemeClr val="tx1"/>
                </a:solidFill>
              </a:rPr>
              <a:t>5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95747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7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2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7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2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7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2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2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7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7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2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7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2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7" fill="hold">
                      <p:stCondLst>
                        <p:cond delay="indefinite"/>
                      </p:stCondLst>
                      <p:childTnLst>
                        <p:par>
                          <p:cTn id="138" fill="hold">
                            <p:stCondLst>
                              <p:cond delay="0"/>
                            </p:stCondLst>
                            <p:childTnLst>
                              <p:par>
                                <p:cTn id="13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1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5" fill="hold">
                      <p:stCondLst>
                        <p:cond delay="indefinite"/>
                      </p:stCondLst>
                      <p:childTnLst>
                        <p:par>
                          <p:cTn id="146" fill="hold">
                            <p:stCondLst>
                              <p:cond delay="0"/>
                            </p:stCondLst>
                            <p:childTnLst>
                              <p:par>
                                <p:cTn id="14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2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3" fill="hold">
                      <p:stCondLst>
                        <p:cond delay="indefinite"/>
                      </p:stCondLst>
                      <p:childTnLst>
                        <p:par>
                          <p:cTn id="154" fill="hold">
                            <p:stCondLst>
                              <p:cond delay="0"/>
                            </p:stCondLst>
                            <p:childTnLst>
                              <p:par>
                                <p:cTn id="15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7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0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38" grpId="0" animBg="1"/>
      <p:bldP spid="39" grpId="0" animBg="1"/>
      <p:bldP spid="40" grpId="0" animBg="1"/>
      <p:bldP spid="41" grpId="0" animBg="1"/>
      <p:bldP spid="42" grpId="0" animBg="1"/>
      <p:bldP spid="43" grpId="0" animBg="1"/>
      <p:bldP spid="44" grpId="0" animBg="1"/>
      <p:bldP spid="45" grpId="0" animBg="1"/>
      <p:bldP spid="46" grpId="0" animBg="1"/>
      <p:bldP spid="47" grpId="0" animBg="1"/>
      <p:bldP spid="48" grpId="0" animBg="1"/>
      <p:bldP spid="49" grpId="0" animBg="1"/>
      <p:bldP spid="50" grpId="0" animBg="1"/>
      <p:bldP spid="51" grpId="0" animBg="1"/>
      <p:bldP spid="52" grpId="0" animBg="1"/>
      <p:bldP spid="53" grpId="0" animBg="1"/>
      <p:bldP spid="54" grpId="0" animBg="1"/>
      <p:bldP spid="55" grpId="0" animBg="1"/>
      <p:bldP spid="56" grpId="0" animBg="1"/>
      <p:bldP spid="57" grpId="0" animBg="1"/>
      <p:bldP spid="58" grpId="0" animBg="1"/>
      <p:bldP spid="59" grpId="0" animBg="1"/>
      <p:bldP spid="60" grpId="0" animBg="1"/>
      <p:bldP spid="61" grpId="0" animBg="1"/>
      <p:bldP spid="62" grpId="0" animBg="1"/>
      <p:bldP spid="63" grpId="0" animBg="1"/>
      <p:bldP spid="64" grpId="0" animBg="1"/>
      <p:bldP spid="65" grpId="0" animBg="1"/>
      <p:bldP spid="66" grpId="0" animBg="1"/>
      <p:bldP spid="67" grpId="0" animBg="1"/>
      <p:bldP spid="68" grpId="0" animBg="1"/>
      <p:bldP spid="69" grpId="0" animBg="1"/>
      <p:bldP spid="70" grpId="0" animBg="1"/>
      <p:bldP spid="71" grpId="0" animBg="1"/>
      <p:bldP spid="79" grpId="0" animBg="1"/>
      <p:bldP spid="80" grpId="0" animBg="1"/>
      <p:bldP spid="82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Introduction de l’atout</a:t>
            </a:r>
            <a:endParaRPr lang="fr-FR" b="1" dirty="0"/>
          </a:p>
          <a:p>
            <a:pPr algn="l"/>
            <a:r>
              <a:rPr lang="fr-FR" dirty="0" smtClean="0"/>
              <a:t>	A partir de maintenant, le déclarant aura la possibilité de choisir un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</a:p>
        </p:txBody>
      </p: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20" name="Rectangle à coins arrondis 19"/>
          <p:cNvSpPr/>
          <p:nvPr/>
        </p:nvSpPr>
        <p:spPr>
          <a:xfrm>
            <a:off x="9612923" y="1303948"/>
            <a:ext cx="937846" cy="39076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atout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1" name="Rectangle à coins arrondis 20"/>
          <p:cNvSpPr/>
          <p:nvPr/>
        </p:nvSpPr>
        <p:spPr>
          <a:xfrm>
            <a:off x="371654" y="1764994"/>
            <a:ext cx="11448692" cy="73303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b="1" dirty="0">
                <a:solidFill>
                  <a:schemeClr val="tx1"/>
                </a:solidFill>
              </a:rPr>
              <a:t>L’atout est une couleur qui possède un pouvoir particulier : il permet de remporter la levée quand il est fourni alors qu’on ne possède plus de carte de la couleur demandée.</a:t>
            </a:r>
          </a:p>
        </p:txBody>
      </p:sp>
      <p:grpSp>
        <p:nvGrpSpPr>
          <p:cNvPr id="4" name="Groupe 3"/>
          <p:cNvGrpSpPr/>
          <p:nvPr/>
        </p:nvGrpSpPr>
        <p:grpSpPr>
          <a:xfrm>
            <a:off x="321276" y="2577135"/>
            <a:ext cx="4810510" cy="4116440"/>
            <a:chOff x="321276" y="2577135"/>
            <a:chExt cx="4810510" cy="4116440"/>
          </a:xfrm>
        </p:grpSpPr>
        <p:sp>
          <p:nvSpPr>
            <p:cNvPr id="28" name="Rectangle à coins arrondis 27"/>
            <p:cNvSpPr/>
            <p:nvPr/>
          </p:nvSpPr>
          <p:spPr>
            <a:xfrm>
              <a:off x="2278927" y="4036903"/>
              <a:ext cx="1108260" cy="114361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/>
                <a:t>N</a:t>
              </a:r>
            </a:p>
            <a:p>
              <a:pPr algn="ctr"/>
              <a:r>
                <a:rPr lang="fr-FR" sz="2400" b="1" dirty="0" smtClean="0"/>
                <a:t>O      E</a:t>
              </a:r>
            </a:p>
            <a:p>
              <a:pPr algn="ctr"/>
              <a:r>
                <a:rPr lang="fr-FR" sz="2400" b="1" dirty="0"/>
                <a:t>S</a:t>
              </a:r>
            </a:p>
          </p:txBody>
        </p:sp>
        <p:sp>
          <p:nvSpPr>
            <p:cNvPr id="29" name="Rectangle à coins arrondis 28"/>
            <p:cNvSpPr/>
            <p:nvPr/>
          </p:nvSpPr>
          <p:spPr>
            <a:xfrm>
              <a:off x="321276" y="3908250"/>
              <a:ext cx="1900599" cy="140475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8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 V 10 8 4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10 6 5 4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9 7 4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0" name="Rectangle à coins arrondis 29"/>
            <p:cNvSpPr/>
            <p:nvPr/>
          </p:nvSpPr>
          <p:spPr>
            <a:xfrm>
              <a:off x="3444239" y="3906332"/>
              <a:ext cx="1687547" cy="1404757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7 6 5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7 5 3 2</a:t>
              </a:r>
              <a:endParaRPr lang="fr-FR" sz="2400" b="1" dirty="0" smtClean="0"/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7 3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8 6 2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1" name="Rectangle à coins arrondis 30"/>
            <p:cNvSpPr/>
            <p:nvPr/>
          </p:nvSpPr>
          <p:spPr>
            <a:xfrm>
              <a:off x="1910834" y="5312912"/>
              <a:ext cx="1879593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D 10 9 2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9 6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V 9</a:t>
              </a:r>
            </a:p>
            <a:p>
              <a:r>
                <a:rPr lang="fr-FR" sz="2400" dirty="0" smtClean="0">
                  <a:solidFill>
                    <a:schemeClr val="tx1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D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2" name="Rectangle à coins arrondis 31"/>
            <p:cNvSpPr/>
            <p:nvPr/>
          </p:nvSpPr>
          <p:spPr>
            <a:xfrm>
              <a:off x="1983327" y="2577135"/>
              <a:ext cx="1695278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V 4 3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D 8 2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V 10 5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</p:grpSp>
      <p:sp>
        <p:nvSpPr>
          <p:cNvPr id="33" name="ZoneTexte 32"/>
          <p:cNvSpPr txBox="1"/>
          <p:nvPr/>
        </p:nvSpPr>
        <p:spPr>
          <a:xfrm>
            <a:off x="5284943" y="2498030"/>
            <a:ext cx="6560592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Dans la donne précédente, si la couleur Pique avait été choisie comme atout :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Nord doit fournir le Roi de Cœur à la première levée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Sur le deuxième tour de Cœur, il ne peut fournir de la couleur demandée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Il lui suffit de jouer un Pique pour remporter la levée.</a:t>
            </a:r>
          </a:p>
          <a:p>
            <a:r>
              <a:rPr lang="fr-FR" sz="2400" dirty="0" smtClean="0"/>
              <a:t>On dit qu’il </a:t>
            </a:r>
            <a:r>
              <a:rPr lang="fr-FR" sz="2400" b="1" dirty="0" smtClean="0"/>
              <a:t>« coupe »</a:t>
            </a:r>
          </a:p>
        </p:txBody>
      </p:sp>
      <p:sp>
        <p:nvSpPr>
          <p:cNvPr id="34" name="Rectangle à coins arrondis 33"/>
          <p:cNvSpPr/>
          <p:nvPr/>
        </p:nvSpPr>
        <p:spPr>
          <a:xfrm>
            <a:off x="4048125" y="5898423"/>
            <a:ext cx="7772221" cy="73303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b="1" dirty="0">
                <a:solidFill>
                  <a:schemeClr val="tx1"/>
                </a:solidFill>
              </a:rPr>
              <a:t>Couper, c’est jouer un atout quand l’adversaire demande une couleur que l’on ne possède pas</a:t>
            </a:r>
          </a:p>
        </p:txBody>
      </p:sp>
      <p:sp>
        <p:nvSpPr>
          <p:cNvPr id="35" name="Ellipse 34"/>
          <p:cNvSpPr/>
          <p:nvPr/>
        </p:nvSpPr>
        <p:spPr>
          <a:xfrm>
            <a:off x="710583" y="4285295"/>
            <a:ext cx="24895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Ellipse 35"/>
          <p:cNvSpPr/>
          <p:nvPr/>
        </p:nvSpPr>
        <p:spPr>
          <a:xfrm>
            <a:off x="2379363" y="2956650"/>
            <a:ext cx="24895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Ellipse 36"/>
          <p:cNvSpPr/>
          <p:nvPr/>
        </p:nvSpPr>
        <p:spPr>
          <a:xfrm>
            <a:off x="3837450" y="4289742"/>
            <a:ext cx="24895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Ellipse 37"/>
          <p:cNvSpPr/>
          <p:nvPr/>
        </p:nvSpPr>
        <p:spPr>
          <a:xfrm>
            <a:off x="2518270" y="5680709"/>
            <a:ext cx="24895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/>
          <p:nvPr/>
        </p:nvSpPr>
        <p:spPr>
          <a:xfrm>
            <a:off x="4747614" y="4285295"/>
            <a:ext cx="24895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Ellipse 39"/>
          <p:cNvSpPr/>
          <p:nvPr/>
        </p:nvSpPr>
        <p:spPr>
          <a:xfrm>
            <a:off x="2278927" y="5680709"/>
            <a:ext cx="24895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/>
          <p:nvPr/>
        </p:nvSpPr>
        <p:spPr>
          <a:xfrm>
            <a:off x="1233543" y="4285295"/>
            <a:ext cx="38417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/>
          <p:nvPr/>
        </p:nvSpPr>
        <p:spPr>
          <a:xfrm>
            <a:off x="3077929" y="2577134"/>
            <a:ext cx="248952" cy="28917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540975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21" grpId="0" animBg="1"/>
      <p:bldP spid="34" grpId="0" animBg="1"/>
      <p:bldP spid="35" grpId="0" animBg="1"/>
      <p:bldP spid="36" grpId="0" animBg="1"/>
      <p:bldP spid="37" grpId="0" animBg="1"/>
      <p:bldP spid="38" grpId="0" animBg="1"/>
      <p:bldP spid="39" grpId="0" animBg="1"/>
      <p:bldP spid="40" grpId="0" animBg="1"/>
      <p:bldP spid="41" grpId="0" animBg="1"/>
      <p:bldP spid="42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L’agrément d’un atout en majeure</a:t>
            </a:r>
            <a:endParaRPr lang="fr-FR" b="1" dirty="0"/>
          </a:p>
          <a:p>
            <a:pPr algn="l"/>
            <a:r>
              <a:rPr lang="fr-FR" dirty="0"/>
              <a:t>	Pour pouvoir choisir une couleur comme atout, il faut en posséder plus que l’adversaire.</a:t>
            </a:r>
          </a:p>
          <a:p>
            <a:pPr algn="l"/>
            <a:r>
              <a:rPr lang="fr-FR" dirty="0" smtClean="0"/>
              <a:t>	Comme </a:t>
            </a:r>
            <a:r>
              <a:rPr lang="fr-FR" dirty="0"/>
              <a:t>il y a 13 cartes dans une couleur, il faut avoir plus le majorité des cartes, soit </a:t>
            </a:r>
            <a:r>
              <a:rPr lang="fr-FR" b="1" dirty="0" smtClean="0"/>
              <a:t>huit</a:t>
            </a:r>
            <a:r>
              <a:rPr lang="fr-FR" dirty="0" smtClean="0"/>
              <a:t> </a:t>
            </a:r>
            <a:r>
              <a:rPr lang="fr-FR" dirty="0"/>
              <a:t>cartes entre les deux jeux.</a:t>
            </a:r>
          </a:p>
          <a:p>
            <a:pPr algn="l"/>
            <a:r>
              <a:rPr lang="fr-FR" dirty="0" smtClean="0"/>
              <a:t>	C’est </a:t>
            </a:r>
            <a:r>
              <a:rPr lang="fr-FR" dirty="0"/>
              <a:t>le nombre de cartes qui est important, et non leur qualité.</a:t>
            </a:r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</a:p>
        </p:txBody>
      </p: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4" name="Rectangle à coins arrondis 3"/>
          <p:cNvSpPr/>
          <p:nvPr/>
        </p:nvSpPr>
        <p:spPr>
          <a:xfrm>
            <a:off x="468923" y="3493477"/>
            <a:ext cx="11285415" cy="1594338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Quand deux joueurs </a:t>
            </a:r>
            <a:r>
              <a:rPr lang="fr-FR" sz="2400" b="1" dirty="0">
                <a:solidFill>
                  <a:schemeClr val="tx1"/>
                </a:solidFill>
              </a:rPr>
              <a:t>du même camp </a:t>
            </a:r>
            <a:r>
              <a:rPr lang="fr-FR" sz="2400" dirty="0">
                <a:solidFill>
                  <a:schemeClr val="tx1"/>
                </a:solidFill>
              </a:rPr>
              <a:t>possèdent au moins </a:t>
            </a:r>
            <a:r>
              <a:rPr lang="fr-FR" sz="2400" b="1" dirty="0">
                <a:solidFill>
                  <a:schemeClr val="tx1"/>
                </a:solidFill>
              </a:rPr>
              <a:t>huit</a:t>
            </a:r>
            <a:r>
              <a:rPr lang="fr-FR" sz="2400" dirty="0">
                <a:solidFill>
                  <a:schemeClr val="tx1"/>
                </a:solidFill>
              </a:rPr>
              <a:t> cartes en majeure (à</a:t>
            </a: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 </a:t>
            </a:r>
            <a:r>
              <a:rPr lang="fr-FR" sz="2400" dirty="0">
                <a:solidFill>
                  <a:srgbClr val="FF0000"/>
                </a:solidFill>
              </a:rPr>
              <a:t>♥</a:t>
            </a:r>
            <a:r>
              <a:rPr lang="fr-FR" sz="2400" dirty="0" smtClean="0">
                <a:solidFill>
                  <a:schemeClr val="tx1"/>
                </a:solidFill>
              </a:rPr>
              <a:t> </a:t>
            </a:r>
            <a:r>
              <a:rPr lang="fr-FR" sz="2400" dirty="0">
                <a:solidFill>
                  <a:schemeClr val="tx1"/>
                </a:solidFill>
              </a:rPr>
              <a:t>ou à</a:t>
            </a: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 ♠</a:t>
            </a:r>
            <a:r>
              <a:rPr lang="fr-FR" sz="2400" dirty="0">
                <a:solidFill>
                  <a:schemeClr val="tx1"/>
                </a:solidFill>
              </a:rPr>
              <a:t>), on dit qu’ils ont un « </a:t>
            </a:r>
            <a:r>
              <a:rPr lang="fr-FR" sz="2400" b="1" dirty="0">
                <a:solidFill>
                  <a:schemeClr val="tx1"/>
                </a:solidFill>
              </a:rPr>
              <a:t>fit »</a:t>
            </a:r>
            <a:r>
              <a:rPr lang="fr-FR" sz="2400" dirty="0">
                <a:solidFill>
                  <a:schemeClr val="tx1"/>
                </a:solidFill>
              </a:rPr>
              <a:t> en majeure, qu’ils sont </a:t>
            </a:r>
            <a:r>
              <a:rPr lang="fr-FR" sz="2400" b="1" dirty="0">
                <a:solidFill>
                  <a:schemeClr val="tx1"/>
                </a:solidFill>
              </a:rPr>
              <a:t>« </a:t>
            </a:r>
            <a:r>
              <a:rPr lang="fr-FR" sz="2400" b="1" dirty="0" err="1">
                <a:solidFill>
                  <a:schemeClr val="tx1"/>
                </a:solidFill>
              </a:rPr>
              <a:t>fittés</a:t>
            </a:r>
            <a:r>
              <a:rPr lang="fr-FR" sz="2400" b="1" dirty="0">
                <a:solidFill>
                  <a:schemeClr val="tx1"/>
                </a:solidFill>
              </a:rPr>
              <a:t> »</a:t>
            </a:r>
          </a:p>
          <a:p>
            <a:r>
              <a:rPr lang="fr-FR" sz="2400" b="1" dirty="0">
                <a:solidFill>
                  <a:schemeClr val="tx1"/>
                </a:solidFill>
              </a:rPr>
              <a:t>Dès qu’un joueur sait que son camp possède un fit majeur, il doit choisir cette couleur comme atout.</a:t>
            </a:r>
          </a:p>
        </p:txBody>
      </p:sp>
    </p:spTree>
    <p:extLst>
      <p:ext uri="{BB962C8B-B14F-4D97-AF65-F5344CB8AC3E}">
        <p14:creationId xmlns:p14="http://schemas.microsoft.com/office/powerpoint/2010/main" val="241288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1</a:t>
            </a:r>
            <a:endParaRPr lang="fr-FR" b="1" dirty="0"/>
          </a:p>
          <a:p>
            <a:pPr algn="l"/>
            <a:r>
              <a:rPr lang="fr-FR" dirty="0"/>
              <a:t>	</a:t>
            </a:r>
            <a:r>
              <a:rPr lang="fr-FR" dirty="0" smtClean="0"/>
              <a:t>Observez le jeu de Sud (l’ouvreur) et celui de son partenaire.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Possèdent-ils un fit en majeure ?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Le contrat va-t-il se jouer à l’atout ou à Sans-Atout ?</a:t>
            </a:r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</a:p>
        </p:txBody>
      </p: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6" name="Groupe 5"/>
          <p:cNvGrpSpPr/>
          <p:nvPr/>
        </p:nvGrpSpPr>
        <p:grpSpPr>
          <a:xfrm>
            <a:off x="748496" y="2678734"/>
            <a:ext cx="1791503" cy="3041432"/>
            <a:chOff x="349911" y="2717811"/>
            <a:chExt cx="1791503" cy="3041432"/>
          </a:xfrm>
        </p:grpSpPr>
        <p:sp>
          <p:nvSpPr>
            <p:cNvPr id="7" name="Rectangle à coins arrondis 6"/>
            <p:cNvSpPr/>
            <p:nvPr/>
          </p:nvSpPr>
          <p:spPr>
            <a:xfrm>
              <a:off x="349911" y="2717811"/>
              <a:ext cx="1791503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7 6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D V 7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9 4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8 6 2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8" name="Rectangle à coins arrondis 7"/>
            <p:cNvSpPr/>
            <p:nvPr/>
          </p:nvSpPr>
          <p:spPr>
            <a:xfrm>
              <a:off x="349912" y="4378580"/>
              <a:ext cx="1791502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5 2</a:t>
              </a:r>
            </a:p>
            <a:p>
              <a:pPr>
                <a:defRPr/>
              </a:pP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10 9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D V 3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R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0" name="Rectangle à coins arrondis 9"/>
            <p:cNvSpPr/>
            <p:nvPr/>
          </p:nvSpPr>
          <p:spPr>
            <a:xfrm>
              <a:off x="1103402" y="4093575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b="1" dirty="0"/>
            </a:p>
          </p:txBody>
        </p:sp>
      </p:grpSp>
      <p:sp>
        <p:nvSpPr>
          <p:cNvPr id="11" name="Rectangle à coins arrondis 10"/>
          <p:cNvSpPr/>
          <p:nvPr/>
        </p:nvSpPr>
        <p:spPr>
          <a:xfrm>
            <a:off x="748493" y="5793195"/>
            <a:ext cx="1791503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fit </a:t>
            </a:r>
            <a:r>
              <a:rPr lang="fr-FR" sz="2400" dirty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</a:t>
            </a:r>
            <a:r>
              <a:rPr lang="fr-FR" sz="2400" b="1" dirty="0" smtClean="0">
                <a:solidFill>
                  <a:schemeClr val="tx1"/>
                </a:solidFill>
              </a:rPr>
              <a:t>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748494" y="6215576"/>
            <a:ext cx="1791503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atout</a:t>
            </a:r>
            <a:endParaRPr lang="fr-FR" sz="2400" b="1" dirty="0">
              <a:solidFill>
                <a:schemeClr val="tx1"/>
              </a:solidFill>
            </a:endParaRPr>
          </a:p>
        </p:txBody>
      </p:sp>
      <p:grpSp>
        <p:nvGrpSpPr>
          <p:cNvPr id="14" name="Groupe 13"/>
          <p:cNvGrpSpPr/>
          <p:nvPr/>
        </p:nvGrpSpPr>
        <p:grpSpPr>
          <a:xfrm>
            <a:off x="3057830" y="2678734"/>
            <a:ext cx="1791503" cy="3041432"/>
            <a:chOff x="349911" y="2717811"/>
            <a:chExt cx="1791503" cy="3041432"/>
          </a:xfrm>
        </p:grpSpPr>
        <p:sp>
          <p:nvSpPr>
            <p:cNvPr id="15" name="Rectangle à coins arrondis 14"/>
            <p:cNvSpPr/>
            <p:nvPr/>
          </p:nvSpPr>
          <p:spPr>
            <a:xfrm>
              <a:off x="349911" y="2717811"/>
              <a:ext cx="1791503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R 8 6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9 4 3</a:t>
              </a:r>
              <a:br>
                <a:rPr lang="fr-FR" sz="2400" b="1" dirty="0">
                  <a:solidFill>
                    <a:schemeClr val="tx1"/>
                  </a:solidFill>
                </a:rPr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5 2</a:t>
              </a:r>
              <a:br>
                <a:rPr lang="fr-FR" sz="2400" b="1" dirty="0">
                  <a:solidFill>
                    <a:schemeClr val="tx1"/>
                  </a:solidFill>
                </a:rPr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8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6" name="Rectangle à coins arrondis 15"/>
            <p:cNvSpPr/>
            <p:nvPr/>
          </p:nvSpPr>
          <p:spPr>
            <a:xfrm>
              <a:off x="349912" y="4378580"/>
              <a:ext cx="1791502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D 10 5 2</a:t>
              </a:r>
            </a:p>
            <a:p>
              <a:pPr>
                <a:defRPr/>
              </a:pP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7</a:t>
              </a:r>
            </a:p>
            <a:p>
              <a:pPr>
                <a:defRPr/>
              </a:pP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8 4 3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D 6 5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7" name="Rectangle à coins arrondis 16"/>
            <p:cNvSpPr/>
            <p:nvPr/>
          </p:nvSpPr>
          <p:spPr>
            <a:xfrm>
              <a:off x="1103402" y="4093575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b="1" dirty="0"/>
            </a:p>
          </p:txBody>
        </p:sp>
      </p:grpSp>
      <p:sp>
        <p:nvSpPr>
          <p:cNvPr id="19" name="Rectangle à coins arrondis 18"/>
          <p:cNvSpPr/>
          <p:nvPr/>
        </p:nvSpPr>
        <p:spPr>
          <a:xfrm>
            <a:off x="3057827" y="5793195"/>
            <a:ext cx="1791503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fit 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b="1" dirty="0" smtClean="0">
                <a:solidFill>
                  <a:schemeClr val="tx1"/>
                </a:solidFill>
              </a:rPr>
              <a:t>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0" name="Rectangle à coins arrondis 19"/>
          <p:cNvSpPr/>
          <p:nvPr/>
        </p:nvSpPr>
        <p:spPr>
          <a:xfrm>
            <a:off x="3057828" y="6215576"/>
            <a:ext cx="1791503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atout</a:t>
            </a:r>
            <a:endParaRPr lang="fr-FR" sz="2400" b="1" dirty="0">
              <a:solidFill>
                <a:schemeClr val="tx1"/>
              </a:solidFill>
            </a:endParaRPr>
          </a:p>
        </p:txBody>
      </p:sp>
      <p:grpSp>
        <p:nvGrpSpPr>
          <p:cNvPr id="21" name="Groupe 20"/>
          <p:cNvGrpSpPr/>
          <p:nvPr/>
        </p:nvGrpSpPr>
        <p:grpSpPr>
          <a:xfrm>
            <a:off x="5367164" y="2678734"/>
            <a:ext cx="1791503" cy="3041432"/>
            <a:chOff x="349911" y="2717811"/>
            <a:chExt cx="1791503" cy="3041432"/>
          </a:xfrm>
        </p:grpSpPr>
        <p:sp>
          <p:nvSpPr>
            <p:cNvPr id="22" name="Rectangle à coins arrondis 21"/>
            <p:cNvSpPr/>
            <p:nvPr/>
          </p:nvSpPr>
          <p:spPr>
            <a:xfrm>
              <a:off x="349911" y="2717811"/>
              <a:ext cx="1791503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10 9 7 6 2</a:t>
              </a:r>
              <a:br>
                <a:rPr lang="fr-FR" sz="2400" b="1" dirty="0">
                  <a:solidFill>
                    <a:schemeClr val="tx1"/>
                  </a:solidFill>
                </a:rPr>
              </a:b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8 3</a:t>
              </a:r>
              <a:br>
                <a:rPr lang="fr-FR" sz="2400" b="1" dirty="0">
                  <a:solidFill>
                    <a:schemeClr val="tx1"/>
                  </a:solidFill>
                </a:rPr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8 2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D 10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3" name="Rectangle à coins arrondis 22"/>
            <p:cNvSpPr/>
            <p:nvPr/>
          </p:nvSpPr>
          <p:spPr>
            <a:xfrm>
              <a:off x="349912" y="4378580"/>
              <a:ext cx="1791502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8 5 4 3</a:t>
              </a:r>
            </a:p>
            <a:p>
              <a:pPr>
                <a:defRPr/>
              </a:pP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2</a:t>
              </a:r>
            </a:p>
            <a:p>
              <a:pPr>
                <a:defRPr/>
              </a:pP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R 9 4</a:t>
              </a:r>
              <a:br>
                <a:rPr lang="fr-FR" sz="2400" b="1" dirty="0">
                  <a:solidFill>
                    <a:schemeClr val="tx1"/>
                  </a:solidFill>
                </a:rPr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V 6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4" name="Rectangle à coins arrondis 23"/>
            <p:cNvSpPr/>
            <p:nvPr/>
          </p:nvSpPr>
          <p:spPr>
            <a:xfrm>
              <a:off x="1103402" y="4093575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b="1" dirty="0"/>
            </a:p>
          </p:txBody>
        </p:sp>
      </p:grpSp>
      <p:sp>
        <p:nvSpPr>
          <p:cNvPr id="25" name="Rectangle à coins arrondis 24"/>
          <p:cNvSpPr/>
          <p:nvPr/>
        </p:nvSpPr>
        <p:spPr>
          <a:xfrm>
            <a:off x="5367161" y="5793195"/>
            <a:ext cx="1791503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fit </a:t>
            </a: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b="1" dirty="0">
                <a:solidFill>
                  <a:schemeClr val="tx1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6" name="Rectangle à coins arrondis 25"/>
          <p:cNvSpPr/>
          <p:nvPr/>
        </p:nvSpPr>
        <p:spPr>
          <a:xfrm>
            <a:off x="5367162" y="6215576"/>
            <a:ext cx="1791503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atout</a:t>
            </a:r>
            <a:endParaRPr lang="fr-FR" sz="2400" b="1" dirty="0">
              <a:solidFill>
                <a:schemeClr val="tx1"/>
              </a:solidFill>
            </a:endParaRPr>
          </a:p>
        </p:txBody>
      </p:sp>
      <p:grpSp>
        <p:nvGrpSpPr>
          <p:cNvPr id="27" name="Groupe 26"/>
          <p:cNvGrpSpPr/>
          <p:nvPr/>
        </p:nvGrpSpPr>
        <p:grpSpPr>
          <a:xfrm>
            <a:off x="7676495" y="2678734"/>
            <a:ext cx="1791503" cy="3041432"/>
            <a:chOff x="349911" y="2717811"/>
            <a:chExt cx="1791503" cy="3041432"/>
          </a:xfrm>
        </p:grpSpPr>
        <p:sp>
          <p:nvSpPr>
            <p:cNvPr id="28" name="Rectangle à coins arrondis 27"/>
            <p:cNvSpPr/>
            <p:nvPr/>
          </p:nvSpPr>
          <p:spPr>
            <a:xfrm>
              <a:off x="349911" y="2717811"/>
              <a:ext cx="1791503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R V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D 4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10 5 2</a:t>
              </a:r>
              <a:br>
                <a:rPr lang="fr-FR" sz="2400" b="1" dirty="0">
                  <a:solidFill>
                    <a:schemeClr val="tx1"/>
                  </a:solidFill>
                </a:rPr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4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9" name="Rectangle à coins arrondis 28"/>
            <p:cNvSpPr/>
            <p:nvPr/>
          </p:nvSpPr>
          <p:spPr>
            <a:xfrm>
              <a:off x="349912" y="4378580"/>
              <a:ext cx="1791502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D 10 9</a:t>
              </a:r>
              <a:br>
                <a:rPr lang="fr-FR" sz="2400" b="1" dirty="0">
                  <a:solidFill>
                    <a:schemeClr val="tx1"/>
                  </a:solidFill>
                </a:rPr>
              </a:b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R 5 3</a:t>
              </a:r>
              <a:br>
                <a:rPr lang="fr-FR" sz="2400" b="1" dirty="0">
                  <a:solidFill>
                    <a:schemeClr val="tx1"/>
                  </a:solidFill>
                </a:rPr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D V 6</a:t>
              </a:r>
              <a:br>
                <a:rPr lang="fr-FR" sz="2400" b="1" dirty="0">
                  <a:solidFill>
                    <a:schemeClr val="tx1"/>
                  </a:solidFill>
                </a:rPr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9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0" name="Rectangle à coins arrondis 29"/>
            <p:cNvSpPr/>
            <p:nvPr/>
          </p:nvSpPr>
          <p:spPr>
            <a:xfrm>
              <a:off x="1103402" y="4093575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b="1" dirty="0"/>
            </a:p>
          </p:txBody>
        </p:sp>
      </p:grpSp>
      <p:sp>
        <p:nvSpPr>
          <p:cNvPr id="31" name="Rectangle à coins arrondis 30"/>
          <p:cNvSpPr/>
          <p:nvPr/>
        </p:nvSpPr>
        <p:spPr>
          <a:xfrm>
            <a:off x="7676492" y="5793195"/>
            <a:ext cx="1791503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p</a:t>
            </a:r>
            <a:r>
              <a:rPr lang="fr-FR" sz="2400" b="1" dirty="0" smtClean="0">
                <a:solidFill>
                  <a:schemeClr val="tx1"/>
                </a:solidFill>
              </a:rPr>
              <a:t>as de fit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2" name="Rectangle à coins arrondis 31"/>
          <p:cNvSpPr/>
          <p:nvPr/>
        </p:nvSpPr>
        <p:spPr>
          <a:xfrm>
            <a:off x="7676493" y="6215576"/>
            <a:ext cx="1791503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Sans-Atout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188622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4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6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1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3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4" fill="hold">
                      <p:stCondLst>
                        <p:cond delay="indefinite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8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nimBg="1"/>
      <p:bldP spid="13" grpId="0" animBg="1"/>
      <p:bldP spid="19" grpId="0" animBg="1"/>
      <p:bldP spid="20" grpId="0" animBg="1"/>
      <p:bldP spid="26" grpId="0" animBg="1"/>
      <p:bldP spid="31" grpId="0" animBg="1"/>
      <p:bldP spid="32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Les valeurs distributionnelles</a:t>
            </a:r>
            <a:endParaRPr lang="fr-FR" b="1" dirty="0"/>
          </a:p>
          <a:p>
            <a:pPr algn="l"/>
            <a:r>
              <a:rPr lang="fr-FR" b="1" dirty="0" smtClean="0"/>
              <a:t>Contrôle par la coupe</a:t>
            </a:r>
          </a:p>
          <a:p>
            <a:pPr algn="l"/>
            <a:r>
              <a:rPr lang="fr-FR" dirty="0" smtClean="0"/>
              <a:t>L’atout est Pique et Ouest entame de l’As de Cœur</a:t>
            </a:r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</a:p>
        </p:txBody>
      </p: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6" name="Groupe 5"/>
          <p:cNvGrpSpPr/>
          <p:nvPr/>
        </p:nvGrpSpPr>
        <p:grpSpPr>
          <a:xfrm>
            <a:off x="349909" y="2219262"/>
            <a:ext cx="2104122" cy="3093819"/>
            <a:chOff x="349909" y="2717811"/>
            <a:chExt cx="2104122" cy="3093819"/>
          </a:xfrm>
        </p:grpSpPr>
        <p:sp>
          <p:nvSpPr>
            <p:cNvPr id="7" name="Rectangle à coins arrondis 6"/>
            <p:cNvSpPr/>
            <p:nvPr/>
          </p:nvSpPr>
          <p:spPr>
            <a:xfrm>
              <a:off x="349911" y="2717811"/>
              <a:ext cx="2104120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V 6 3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7 4 3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D 10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5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D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8" name="Rectangle à coins arrondis 7"/>
            <p:cNvSpPr/>
            <p:nvPr/>
          </p:nvSpPr>
          <p:spPr>
            <a:xfrm>
              <a:off x="349909" y="4430967"/>
              <a:ext cx="2104119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R D 10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8 5 2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V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5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0" name="Rectangle à coins arrondis 9"/>
            <p:cNvSpPr/>
            <p:nvPr/>
          </p:nvSpPr>
          <p:spPr>
            <a:xfrm>
              <a:off x="1259710" y="4122218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/>
                <a:t>1</a:t>
              </a:r>
              <a:endParaRPr lang="fr-FR" sz="2400" b="1" dirty="0"/>
            </a:p>
          </p:txBody>
        </p:sp>
      </p:grpSp>
      <p:grpSp>
        <p:nvGrpSpPr>
          <p:cNvPr id="33" name="Groupe 32"/>
          <p:cNvGrpSpPr/>
          <p:nvPr/>
        </p:nvGrpSpPr>
        <p:grpSpPr>
          <a:xfrm>
            <a:off x="2582713" y="2219262"/>
            <a:ext cx="2104122" cy="3093819"/>
            <a:chOff x="349909" y="2717811"/>
            <a:chExt cx="2104122" cy="3093819"/>
          </a:xfrm>
        </p:grpSpPr>
        <p:sp>
          <p:nvSpPr>
            <p:cNvPr id="34" name="Rectangle à coins arrondis 33"/>
            <p:cNvSpPr/>
            <p:nvPr/>
          </p:nvSpPr>
          <p:spPr>
            <a:xfrm>
              <a:off x="349911" y="2717811"/>
              <a:ext cx="2104120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V 6 3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7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4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D 10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5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D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4 2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5" name="Rectangle à coins arrondis 34"/>
            <p:cNvSpPr/>
            <p:nvPr/>
          </p:nvSpPr>
          <p:spPr>
            <a:xfrm>
              <a:off x="349909" y="4430967"/>
              <a:ext cx="2104119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R D 10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8 5 2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V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5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6" name="Rectangle à coins arrondis 35"/>
            <p:cNvSpPr/>
            <p:nvPr/>
          </p:nvSpPr>
          <p:spPr>
            <a:xfrm>
              <a:off x="1259710" y="4122218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/>
                <a:t>2</a:t>
              </a:r>
              <a:endParaRPr lang="fr-FR" sz="2400" b="1" dirty="0"/>
            </a:p>
          </p:txBody>
        </p:sp>
      </p:grpSp>
      <p:grpSp>
        <p:nvGrpSpPr>
          <p:cNvPr id="37" name="Groupe 36"/>
          <p:cNvGrpSpPr/>
          <p:nvPr/>
        </p:nvGrpSpPr>
        <p:grpSpPr>
          <a:xfrm>
            <a:off x="4815517" y="2219261"/>
            <a:ext cx="2104122" cy="3093819"/>
            <a:chOff x="349909" y="2717811"/>
            <a:chExt cx="2104122" cy="3093819"/>
          </a:xfrm>
        </p:grpSpPr>
        <p:sp>
          <p:nvSpPr>
            <p:cNvPr id="38" name="Rectangle à coins arrondis 37"/>
            <p:cNvSpPr/>
            <p:nvPr/>
          </p:nvSpPr>
          <p:spPr>
            <a:xfrm>
              <a:off x="349911" y="2717811"/>
              <a:ext cx="2104120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V 6 3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D 10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9 5 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D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4 2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9" name="Rectangle à coins arrondis 38"/>
            <p:cNvSpPr/>
            <p:nvPr/>
          </p:nvSpPr>
          <p:spPr>
            <a:xfrm>
              <a:off x="349909" y="4430967"/>
              <a:ext cx="2104119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R D 10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8 5 2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V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5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0" name="Rectangle à coins arrondis 39"/>
            <p:cNvSpPr/>
            <p:nvPr/>
          </p:nvSpPr>
          <p:spPr>
            <a:xfrm>
              <a:off x="1259710" y="4122218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/>
                <a:t>3</a:t>
              </a:r>
              <a:endParaRPr lang="fr-FR" sz="2400" b="1" dirty="0"/>
            </a:p>
          </p:txBody>
        </p:sp>
      </p:grpSp>
      <p:grpSp>
        <p:nvGrpSpPr>
          <p:cNvPr id="41" name="Groupe 40"/>
          <p:cNvGrpSpPr/>
          <p:nvPr/>
        </p:nvGrpSpPr>
        <p:grpSpPr>
          <a:xfrm>
            <a:off x="7048320" y="2219261"/>
            <a:ext cx="2104122" cy="3093819"/>
            <a:chOff x="349909" y="2717811"/>
            <a:chExt cx="2104122" cy="3093819"/>
          </a:xfrm>
        </p:grpSpPr>
        <p:sp>
          <p:nvSpPr>
            <p:cNvPr id="42" name="Rectangle à coins arrondis 41"/>
            <p:cNvSpPr/>
            <p:nvPr/>
          </p:nvSpPr>
          <p:spPr>
            <a:xfrm>
              <a:off x="349911" y="2717811"/>
              <a:ext cx="2104120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V 6 3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-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D 10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9 5 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D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6 4 2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3" name="Rectangle à coins arrondis 42"/>
            <p:cNvSpPr/>
            <p:nvPr/>
          </p:nvSpPr>
          <p:spPr>
            <a:xfrm>
              <a:off x="349909" y="4430967"/>
              <a:ext cx="2104119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R D 10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8 5 2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V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5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4" name="Rectangle à coins arrondis 43"/>
            <p:cNvSpPr/>
            <p:nvPr/>
          </p:nvSpPr>
          <p:spPr>
            <a:xfrm>
              <a:off x="1259710" y="4122218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/>
                <a:t>4</a:t>
              </a:r>
              <a:endParaRPr lang="fr-FR" sz="2400" b="1" dirty="0"/>
            </a:p>
          </p:txBody>
        </p:sp>
      </p:grpSp>
      <p:sp>
        <p:nvSpPr>
          <p:cNvPr id="45" name="Rectangle à coins arrondis 44"/>
          <p:cNvSpPr/>
          <p:nvPr/>
        </p:nvSpPr>
        <p:spPr>
          <a:xfrm>
            <a:off x="606436" y="5433419"/>
            <a:ext cx="284519" cy="285005"/>
          </a:xfrm>
          <a:prstGeom prst="roundRect">
            <a:avLst/>
          </a:prstGeom>
          <a:ln w="38100"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1</a:t>
            </a:r>
            <a:endParaRPr lang="fr-FR" sz="2400" b="1" dirty="0"/>
          </a:p>
        </p:txBody>
      </p:sp>
      <p:sp>
        <p:nvSpPr>
          <p:cNvPr id="46" name="Rectangle à coins arrondis 45"/>
          <p:cNvSpPr/>
          <p:nvPr/>
        </p:nvSpPr>
        <p:spPr>
          <a:xfrm>
            <a:off x="606436" y="6007225"/>
            <a:ext cx="284519" cy="285005"/>
          </a:xfrm>
          <a:prstGeom prst="roundRect">
            <a:avLst/>
          </a:prstGeom>
          <a:ln w="38100"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3</a:t>
            </a:r>
            <a:endParaRPr lang="fr-FR" sz="2400" b="1" dirty="0"/>
          </a:p>
        </p:txBody>
      </p:sp>
      <p:sp>
        <p:nvSpPr>
          <p:cNvPr id="47" name="Rectangle à coins arrondis 46"/>
          <p:cNvSpPr/>
          <p:nvPr/>
        </p:nvSpPr>
        <p:spPr>
          <a:xfrm>
            <a:off x="606436" y="5722220"/>
            <a:ext cx="284519" cy="285005"/>
          </a:xfrm>
          <a:prstGeom prst="roundRect">
            <a:avLst/>
          </a:prstGeom>
          <a:ln w="38100"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2</a:t>
            </a:r>
            <a:endParaRPr lang="fr-FR" sz="2400" b="1" dirty="0"/>
          </a:p>
        </p:txBody>
      </p:sp>
      <p:sp>
        <p:nvSpPr>
          <p:cNvPr id="48" name="Rectangle à coins arrondis 47"/>
          <p:cNvSpPr/>
          <p:nvPr/>
        </p:nvSpPr>
        <p:spPr>
          <a:xfrm>
            <a:off x="606436" y="6311155"/>
            <a:ext cx="284519" cy="285005"/>
          </a:xfrm>
          <a:prstGeom prst="roundRect">
            <a:avLst/>
          </a:prstGeom>
          <a:ln w="38100"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4</a:t>
            </a:r>
            <a:endParaRPr lang="fr-FR" sz="2400" b="1" dirty="0"/>
          </a:p>
        </p:txBody>
      </p:sp>
      <p:sp>
        <p:nvSpPr>
          <p:cNvPr id="4" name="ZoneTexte 3"/>
          <p:cNvSpPr txBox="1"/>
          <p:nvPr/>
        </p:nvSpPr>
        <p:spPr>
          <a:xfrm>
            <a:off x="1051560" y="5392076"/>
            <a:ext cx="107426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La défense réalise les trois premières levées à Cœur et le déclarant fait ensuite les </a:t>
            </a:r>
            <a:r>
              <a:rPr lang="fr-FR" b="1" dirty="0" smtClean="0"/>
              <a:t>dix</a:t>
            </a:r>
            <a:r>
              <a:rPr lang="fr-FR" dirty="0" smtClean="0"/>
              <a:t> autres levées</a:t>
            </a:r>
            <a:endParaRPr lang="fr-FR" dirty="0"/>
          </a:p>
        </p:txBody>
      </p:sp>
      <p:sp>
        <p:nvSpPr>
          <p:cNvPr id="49" name="ZoneTexte 48"/>
          <p:cNvSpPr txBox="1"/>
          <p:nvPr/>
        </p:nvSpPr>
        <p:spPr>
          <a:xfrm>
            <a:off x="1051560" y="5680056"/>
            <a:ext cx="107426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Le mort coupe le troisième tour de la couleur et le déclarant fait </a:t>
            </a:r>
            <a:r>
              <a:rPr lang="fr-FR" b="1" dirty="0" smtClean="0"/>
              <a:t>onze</a:t>
            </a:r>
            <a:r>
              <a:rPr lang="fr-FR" dirty="0" smtClean="0"/>
              <a:t> levées</a:t>
            </a:r>
            <a:endParaRPr lang="fr-FR" dirty="0"/>
          </a:p>
        </p:txBody>
      </p:sp>
      <p:sp>
        <p:nvSpPr>
          <p:cNvPr id="50" name="ZoneTexte 49"/>
          <p:cNvSpPr txBox="1"/>
          <p:nvPr/>
        </p:nvSpPr>
        <p:spPr>
          <a:xfrm>
            <a:off x="1051560" y="5968036"/>
            <a:ext cx="107426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Le mort coupe le deuxième tour de la couleur et le déclarant fait </a:t>
            </a:r>
            <a:r>
              <a:rPr lang="fr-FR" b="1" dirty="0" smtClean="0"/>
              <a:t>douze</a:t>
            </a:r>
            <a:r>
              <a:rPr lang="fr-FR" dirty="0" smtClean="0"/>
              <a:t> levées</a:t>
            </a:r>
            <a:endParaRPr lang="fr-FR" dirty="0"/>
          </a:p>
        </p:txBody>
      </p:sp>
      <p:sp>
        <p:nvSpPr>
          <p:cNvPr id="51" name="ZoneTexte 50"/>
          <p:cNvSpPr txBox="1"/>
          <p:nvPr/>
        </p:nvSpPr>
        <p:spPr>
          <a:xfrm>
            <a:off x="1051559" y="6268991"/>
            <a:ext cx="107426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Le mort coupe le premier tour de la couleur et le déclarant fait </a:t>
            </a:r>
            <a:r>
              <a:rPr lang="fr-FR" b="1" dirty="0" smtClean="0"/>
              <a:t>treize</a:t>
            </a:r>
            <a:r>
              <a:rPr lang="fr-FR" dirty="0" smtClean="0"/>
              <a:t> levées</a:t>
            </a:r>
            <a:endParaRPr lang="fr-FR" dirty="0"/>
          </a:p>
        </p:txBody>
      </p:sp>
      <p:sp>
        <p:nvSpPr>
          <p:cNvPr id="5" name="ZoneTexte 4"/>
          <p:cNvSpPr txBox="1"/>
          <p:nvPr/>
        </p:nvSpPr>
        <p:spPr>
          <a:xfrm>
            <a:off x="9271690" y="2027232"/>
            <a:ext cx="2638425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000" dirty="0" smtClean="0"/>
              <a:t>Avec le même nombre de points en Nord, le résultat sera très différent dans chaque cas</a:t>
            </a:r>
          </a:p>
          <a:p>
            <a:r>
              <a:rPr lang="fr-FR" sz="2000" b="1" dirty="0"/>
              <a:t>Dans les contrats à l’atout, le nombre de levées que l’on peut réaliser ne dépend pas uniquement des points d’honneur</a:t>
            </a:r>
            <a:r>
              <a:rPr lang="fr-FR" sz="2000" b="1" dirty="0" smtClean="0"/>
              <a:t>.</a:t>
            </a:r>
            <a:endParaRPr lang="fr-FR" sz="2000" b="1" dirty="0"/>
          </a:p>
        </p:txBody>
      </p:sp>
    </p:spTree>
    <p:extLst>
      <p:ext uri="{BB962C8B-B14F-4D97-AF65-F5344CB8AC3E}">
        <p14:creationId xmlns:p14="http://schemas.microsoft.com/office/powerpoint/2010/main" val="12312634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" grpId="0" animBg="1"/>
      <p:bldP spid="46" grpId="0" animBg="1"/>
      <p:bldP spid="47" grpId="0" animBg="1"/>
      <p:bldP spid="48" grpId="0" animBg="1"/>
      <p:bldP spid="4" grpId="0"/>
      <p:bldP spid="49" grpId="0"/>
      <p:bldP spid="50" grpId="0"/>
      <p:bldP spid="51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Les valeurs distributionnelles</a:t>
            </a:r>
            <a:endParaRPr lang="fr-FR" b="1" dirty="0"/>
          </a:p>
          <a:p>
            <a:pPr algn="l"/>
            <a:r>
              <a:rPr lang="fr-FR" b="1" dirty="0" smtClean="0"/>
              <a:t>Les valeurs de coupe</a:t>
            </a:r>
          </a:p>
          <a:p>
            <a:pPr algn="l"/>
            <a:endParaRPr lang="fr-FR" b="1" dirty="0" smtClean="0"/>
          </a:p>
          <a:p>
            <a:pPr marL="342900" indent="-342900" algn="l">
              <a:spcBef>
                <a:spcPts val="0"/>
              </a:spcBef>
              <a:buFont typeface="Arial" pitchFamily="34" charset="0"/>
              <a:buChar char="•"/>
            </a:pPr>
            <a:r>
              <a:rPr lang="fr-FR" dirty="0"/>
              <a:t>Quand un joueur ne possède </a:t>
            </a:r>
            <a:r>
              <a:rPr lang="fr-FR" dirty="0" smtClean="0"/>
              <a:t>que </a:t>
            </a:r>
            <a:r>
              <a:rPr lang="fr-FR" b="1" dirty="0" smtClean="0"/>
              <a:t>deux</a:t>
            </a:r>
            <a:r>
              <a:rPr lang="fr-FR" dirty="0" smtClean="0"/>
              <a:t> cartes </a:t>
            </a:r>
            <a:r>
              <a:rPr lang="fr-FR" dirty="0"/>
              <a:t>dans </a:t>
            </a:r>
            <a:r>
              <a:rPr lang="fr-FR" dirty="0" smtClean="0"/>
              <a:t>une </a:t>
            </a:r>
            <a:r>
              <a:rPr lang="fr-FR" dirty="0"/>
              <a:t>couleur, on dit qu’il a </a:t>
            </a:r>
            <a:r>
              <a:rPr lang="fr-FR" dirty="0" smtClean="0"/>
              <a:t>un</a:t>
            </a:r>
          </a:p>
          <a:p>
            <a:pPr algn="l">
              <a:spcBef>
                <a:spcPts val="0"/>
              </a:spcBef>
            </a:pPr>
            <a:r>
              <a:rPr lang="fr-FR" dirty="0" smtClean="0"/>
              <a:t> La </a:t>
            </a:r>
            <a:r>
              <a:rPr lang="fr-FR" dirty="0"/>
              <a:t>défense ne peut réaliser que deux levées dans cette couleur</a:t>
            </a:r>
          </a:p>
          <a:p>
            <a:pPr algn="l"/>
            <a:endParaRPr lang="fr-FR" dirty="0" smtClean="0"/>
          </a:p>
          <a:p>
            <a:pPr marL="342900" indent="-342900" algn="l">
              <a:spcBef>
                <a:spcPts val="0"/>
              </a:spcBef>
              <a:buFont typeface="Arial" pitchFamily="34" charset="0"/>
              <a:buChar char="•"/>
            </a:pPr>
            <a:r>
              <a:rPr lang="fr-FR" dirty="0" smtClean="0"/>
              <a:t>Quand </a:t>
            </a:r>
            <a:r>
              <a:rPr lang="fr-FR" dirty="0"/>
              <a:t>un joueur ne possède qu’</a:t>
            </a:r>
            <a:r>
              <a:rPr lang="fr-FR" b="1" dirty="0"/>
              <a:t>une</a:t>
            </a:r>
            <a:r>
              <a:rPr lang="fr-FR" dirty="0"/>
              <a:t> carte dans </a:t>
            </a:r>
            <a:r>
              <a:rPr lang="fr-FR" dirty="0" smtClean="0"/>
              <a:t>une </a:t>
            </a:r>
            <a:r>
              <a:rPr lang="fr-FR" dirty="0"/>
              <a:t>couleur, on dit qu’il a un </a:t>
            </a:r>
            <a:endParaRPr lang="fr-FR" dirty="0" smtClean="0"/>
          </a:p>
          <a:p>
            <a:pPr algn="l">
              <a:spcBef>
                <a:spcPts val="0"/>
              </a:spcBef>
            </a:pPr>
            <a:r>
              <a:rPr lang="fr-FR" dirty="0" smtClean="0"/>
              <a:t>La </a:t>
            </a:r>
            <a:r>
              <a:rPr lang="fr-FR" dirty="0"/>
              <a:t>défense ne peut réaliser qu’une levée dans cette couleur</a:t>
            </a:r>
          </a:p>
          <a:p>
            <a:pPr algn="l"/>
            <a:endParaRPr lang="fr-FR" dirty="0" smtClean="0"/>
          </a:p>
          <a:p>
            <a:pPr marL="342900" indent="-342900" algn="l">
              <a:spcBef>
                <a:spcPts val="0"/>
              </a:spcBef>
              <a:buFont typeface="Arial" pitchFamily="34" charset="0"/>
              <a:buChar char="•"/>
            </a:pPr>
            <a:r>
              <a:rPr lang="fr-FR" dirty="0"/>
              <a:t>Quand un joueur ne possède </a:t>
            </a:r>
            <a:r>
              <a:rPr lang="fr-FR" b="1" dirty="0"/>
              <a:t>aucune</a:t>
            </a:r>
            <a:r>
              <a:rPr lang="fr-FR" dirty="0"/>
              <a:t> carte dans </a:t>
            </a:r>
            <a:r>
              <a:rPr lang="fr-FR" dirty="0" smtClean="0"/>
              <a:t>une </a:t>
            </a:r>
            <a:r>
              <a:rPr lang="fr-FR" dirty="0"/>
              <a:t>couleur, on dit qu’il a </a:t>
            </a:r>
            <a:r>
              <a:rPr lang="fr-FR" dirty="0" smtClean="0"/>
              <a:t>une </a:t>
            </a:r>
            <a:endParaRPr lang="fr-FR" b="1" dirty="0"/>
          </a:p>
          <a:p>
            <a:pPr algn="l">
              <a:spcBef>
                <a:spcPts val="0"/>
              </a:spcBef>
            </a:pPr>
            <a:r>
              <a:rPr lang="fr-FR" dirty="0"/>
              <a:t>La défense ne peut réaliser aucune levée dans cette </a:t>
            </a:r>
            <a:r>
              <a:rPr lang="fr-FR" dirty="0" smtClean="0"/>
              <a:t>couleur</a:t>
            </a:r>
            <a:endParaRPr lang="fr-FR" dirty="0"/>
          </a:p>
          <a:p>
            <a:pPr algn="l"/>
            <a:r>
              <a:rPr lang="fr-FR" dirty="0" smtClean="0"/>
              <a:t>	</a:t>
            </a:r>
          </a:p>
        </p:txBody>
      </p: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9" name="Rectangle à coins arrondis 8"/>
          <p:cNvSpPr/>
          <p:nvPr/>
        </p:nvSpPr>
        <p:spPr>
          <a:xfrm>
            <a:off x="10566839" y="2122480"/>
            <a:ext cx="1539240" cy="32004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chemeClr val="tx1"/>
                </a:solidFill>
              </a:rPr>
              <a:t>doubleton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1" name="Rectangle à coins arrondis 30"/>
          <p:cNvSpPr/>
          <p:nvPr/>
        </p:nvSpPr>
        <p:spPr>
          <a:xfrm>
            <a:off x="10236032" y="3259918"/>
            <a:ext cx="1539240" cy="32004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singleton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2" name="Rectangle à coins arrondis 31"/>
          <p:cNvSpPr/>
          <p:nvPr/>
        </p:nvSpPr>
        <p:spPr>
          <a:xfrm>
            <a:off x="10394984" y="4372438"/>
            <a:ext cx="1539240" cy="32004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chicane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209384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31" grpId="0" animBg="1"/>
      <p:bldP spid="32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Les valeurs distributionnelles</a:t>
            </a:r>
            <a:endParaRPr lang="fr-FR" b="1" dirty="0"/>
          </a:p>
          <a:p>
            <a:pPr algn="l"/>
            <a:r>
              <a:rPr lang="fr-FR" b="1" dirty="0" smtClean="0"/>
              <a:t>Les valeurs distributionnelles à l’atout</a:t>
            </a:r>
          </a:p>
          <a:p>
            <a:pPr algn="l"/>
            <a:r>
              <a:rPr lang="fr-FR" dirty="0" smtClean="0"/>
              <a:t>	</a:t>
            </a:r>
            <a:r>
              <a:rPr lang="fr-FR" dirty="0"/>
              <a:t>Il est nécessaire de posséder huit cartes dans une couleur pour la choisir comme atout.</a:t>
            </a:r>
          </a:p>
          <a:p>
            <a:pPr algn="l">
              <a:spcBef>
                <a:spcPts val="600"/>
              </a:spcBef>
            </a:pPr>
            <a:r>
              <a:rPr lang="fr-FR" dirty="0"/>
              <a:t>	Mais en posséder neuf ou plus est un avantage :</a:t>
            </a:r>
          </a:p>
          <a:p>
            <a:pPr marL="342900" indent="-342900" algn="l">
              <a:spcBef>
                <a:spcPts val="600"/>
              </a:spcBef>
              <a:buFont typeface="Arial" pitchFamily="34" charset="0"/>
              <a:buChar char="•"/>
            </a:pPr>
            <a:r>
              <a:rPr lang="fr-FR" dirty="0"/>
              <a:t>Il sera plus facile de purger les atouts de la défense</a:t>
            </a:r>
          </a:p>
          <a:p>
            <a:pPr marL="342900" indent="-342900" algn="l">
              <a:spcBef>
                <a:spcPts val="600"/>
              </a:spcBef>
              <a:buFont typeface="Arial" pitchFamily="34" charset="0"/>
              <a:buChar char="•"/>
            </a:pPr>
            <a:r>
              <a:rPr lang="fr-FR" dirty="0"/>
              <a:t>Le pouvoir de coupe de la défense sera diminué</a:t>
            </a:r>
          </a:p>
          <a:p>
            <a:pPr marL="342900" indent="-342900" algn="l">
              <a:spcBef>
                <a:spcPts val="600"/>
              </a:spcBef>
              <a:buFont typeface="Arial" pitchFamily="34" charset="0"/>
              <a:buChar char="•"/>
            </a:pPr>
            <a:r>
              <a:rPr lang="fr-FR" dirty="0"/>
              <a:t>Celui du camp attaquant est </a:t>
            </a:r>
            <a:r>
              <a:rPr lang="fr-FR" dirty="0" smtClean="0"/>
              <a:t>augmenté</a:t>
            </a:r>
          </a:p>
          <a:p>
            <a:r>
              <a:rPr lang="fr-FR" b="1" dirty="0"/>
              <a:t>Les points de distribution</a:t>
            </a:r>
          </a:p>
          <a:p>
            <a:pPr algn="l"/>
            <a:r>
              <a:rPr lang="fr-FR" dirty="0"/>
              <a:t>	Dans les contrats à Sans-Atout, </a:t>
            </a:r>
            <a:r>
              <a:rPr lang="fr-FR" dirty="0" smtClean="0"/>
              <a:t>on ne compte que les </a:t>
            </a:r>
            <a:r>
              <a:rPr lang="fr-FR" dirty="0"/>
              <a:t>points d’honneur (</a:t>
            </a:r>
            <a:r>
              <a:rPr lang="fr-FR" b="1" dirty="0"/>
              <a:t>les points H</a:t>
            </a:r>
            <a:r>
              <a:rPr lang="fr-FR" dirty="0"/>
              <a:t>) et les points de longueur (</a:t>
            </a:r>
            <a:r>
              <a:rPr lang="fr-FR" b="1" dirty="0"/>
              <a:t>les points L</a:t>
            </a:r>
            <a:r>
              <a:rPr lang="fr-FR" dirty="0"/>
              <a:t>) </a:t>
            </a:r>
            <a:r>
              <a:rPr lang="fr-FR" dirty="0" smtClean="0"/>
              <a:t>.</a:t>
            </a:r>
          </a:p>
          <a:p>
            <a:pPr algn="l"/>
            <a:r>
              <a:rPr lang="fr-FR" dirty="0" smtClean="0"/>
              <a:t>	Dans </a:t>
            </a:r>
            <a:r>
              <a:rPr lang="fr-FR" dirty="0"/>
              <a:t>les contrats à la couleur, il faut rajouter les </a:t>
            </a:r>
            <a:r>
              <a:rPr lang="fr-FR" b="1" dirty="0"/>
              <a:t>points distribution </a:t>
            </a:r>
            <a:r>
              <a:rPr lang="fr-FR" dirty="0"/>
              <a:t>: </a:t>
            </a:r>
            <a:r>
              <a:rPr lang="fr-FR" b="1" dirty="0"/>
              <a:t>les points </a:t>
            </a:r>
            <a:r>
              <a:rPr lang="fr-FR" b="1" dirty="0" smtClean="0"/>
              <a:t>D</a:t>
            </a:r>
            <a:endParaRPr lang="fr-FR" dirty="0" smtClean="0"/>
          </a:p>
        </p:txBody>
      </p: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</p:spTree>
    <p:extLst>
      <p:ext uri="{BB962C8B-B14F-4D97-AF65-F5344CB8AC3E}">
        <p14:creationId xmlns:p14="http://schemas.microsoft.com/office/powerpoint/2010/main" val="18931719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dirty="0" smtClean="0"/>
              <a:t> </a:t>
            </a:r>
            <a:r>
              <a:rPr lang="fr-FR" b="1" dirty="0" smtClean="0"/>
              <a:t>Les points de distribution</a:t>
            </a:r>
          </a:p>
          <a:p>
            <a:pPr algn="l"/>
            <a:r>
              <a:rPr lang="fr-FR" dirty="0" smtClean="0"/>
              <a:t>	Quand </a:t>
            </a:r>
            <a:r>
              <a:rPr lang="fr-FR" dirty="0"/>
              <a:t>un </a:t>
            </a:r>
            <a:r>
              <a:rPr lang="fr-FR" b="1" dirty="0"/>
              <a:t>fit en majeure a été établi</a:t>
            </a:r>
            <a:r>
              <a:rPr lang="fr-FR" dirty="0"/>
              <a:t>, on prend en compte les valeurs distributionnelles de l’ouvreur et du répondant.</a:t>
            </a:r>
          </a:p>
          <a:p>
            <a:pPr algn="l"/>
            <a:endParaRPr lang="fr-FR" dirty="0" smtClean="0"/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5" name="Rectangle à coins arrondis 4"/>
          <p:cNvSpPr/>
          <p:nvPr/>
        </p:nvSpPr>
        <p:spPr>
          <a:xfrm>
            <a:off x="351692" y="2399323"/>
            <a:ext cx="11426093" cy="366541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Points de distribution</a:t>
            </a:r>
          </a:p>
          <a:p>
            <a:pPr algn="ctr"/>
            <a:endParaRPr lang="fr-FR" sz="2400" dirty="0" smtClean="0">
              <a:solidFill>
                <a:schemeClr val="tx1"/>
              </a:solidFill>
            </a:endParaRPr>
          </a:p>
          <a:p>
            <a:r>
              <a:rPr lang="fr-FR" sz="2400" dirty="0" smtClean="0">
                <a:solidFill>
                  <a:schemeClr val="tx1"/>
                </a:solidFill>
              </a:rPr>
              <a:t>Dans </a:t>
            </a:r>
            <a:r>
              <a:rPr lang="fr-FR" sz="2400" dirty="0">
                <a:solidFill>
                  <a:schemeClr val="tx1"/>
                </a:solidFill>
              </a:rPr>
              <a:t>les couleurs autres que l’atout, on compte :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fr-FR" sz="2400" b="1" dirty="0" err="1">
                <a:solidFill>
                  <a:schemeClr val="tx1"/>
                </a:solidFill>
              </a:rPr>
              <a:t>Doubleton</a:t>
            </a:r>
            <a:r>
              <a:rPr lang="fr-FR" sz="2400" dirty="0">
                <a:solidFill>
                  <a:schemeClr val="tx1"/>
                </a:solidFill>
              </a:rPr>
              <a:t> : 1 point </a:t>
            </a:r>
            <a:r>
              <a:rPr lang="fr-FR" sz="2400" b="1" dirty="0">
                <a:solidFill>
                  <a:schemeClr val="tx1"/>
                </a:solidFill>
              </a:rPr>
              <a:t>D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fr-FR" sz="2400" b="1" dirty="0">
                <a:solidFill>
                  <a:schemeClr val="tx1"/>
                </a:solidFill>
              </a:rPr>
              <a:t>Singleton</a:t>
            </a:r>
            <a:r>
              <a:rPr lang="fr-FR" sz="2400" dirty="0">
                <a:solidFill>
                  <a:schemeClr val="tx1"/>
                </a:solidFill>
              </a:rPr>
              <a:t> : 2 points </a:t>
            </a:r>
            <a:r>
              <a:rPr lang="fr-FR" sz="2400" b="1" dirty="0">
                <a:solidFill>
                  <a:schemeClr val="tx1"/>
                </a:solidFill>
              </a:rPr>
              <a:t>D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fr-FR" sz="2400" b="1" dirty="0">
                <a:solidFill>
                  <a:schemeClr val="tx1"/>
                </a:solidFill>
              </a:rPr>
              <a:t>Chicane</a:t>
            </a:r>
            <a:r>
              <a:rPr lang="fr-FR" sz="2400" dirty="0">
                <a:solidFill>
                  <a:schemeClr val="tx1"/>
                </a:solidFill>
              </a:rPr>
              <a:t> : 3 points </a:t>
            </a:r>
            <a:r>
              <a:rPr lang="fr-FR" sz="2400" b="1" dirty="0">
                <a:solidFill>
                  <a:schemeClr val="tx1"/>
                </a:solidFill>
              </a:rPr>
              <a:t>D</a:t>
            </a:r>
          </a:p>
          <a:p>
            <a:r>
              <a:rPr lang="fr-FR" sz="2400" dirty="0">
                <a:solidFill>
                  <a:schemeClr val="tx1"/>
                </a:solidFill>
              </a:rPr>
              <a:t>Dans la couleur d’atout :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fr-FR" sz="2400" dirty="0">
                <a:solidFill>
                  <a:schemeClr val="tx1"/>
                </a:solidFill>
              </a:rPr>
              <a:t>2 points </a:t>
            </a:r>
            <a:r>
              <a:rPr lang="fr-FR" sz="2400" b="1" dirty="0">
                <a:solidFill>
                  <a:schemeClr val="tx1"/>
                </a:solidFill>
              </a:rPr>
              <a:t>D</a:t>
            </a:r>
            <a:r>
              <a:rPr lang="fr-FR" sz="2400" dirty="0">
                <a:solidFill>
                  <a:schemeClr val="tx1"/>
                </a:solidFill>
              </a:rPr>
              <a:t> pour le </a:t>
            </a:r>
            <a:r>
              <a:rPr lang="fr-FR" sz="2400" b="1" dirty="0">
                <a:solidFill>
                  <a:schemeClr val="tx1"/>
                </a:solidFill>
              </a:rPr>
              <a:t>neuvième atout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fr-FR" sz="2400" dirty="0">
                <a:solidFill>
                  <a:schemeClr val="tx1"/>
                </a:solidFill>
              </a:rPr>
              <a:t>1 point </a:t>
            </a:r>
            <a:r>
              <a:rPr lang="fr-FR" sz="2400" b="1" dirty="0">
                <a:solidFill>
                  <a:schemeClr val="tx1"/>
                </a:solidFill>
              </a:rPr>
              <a:t>D </a:t>
            </a:r>
            <a:r>
              <a:rPr lang="fr-FR" sz="2400" dirty="0">
                <a:solidFill>
                  <a:schemeClr val="tx1"/>
                </a:solidFill>
              </a:rPr>
              <a:t>pour </a:t>
            </a:r>
            <a:r>
              <a:rPr lang="fr-FR" sz="2400" b="1" dirty="0">
                <a:solidFill>
                  <a:schemeClr val="tx1"/>
                </a:solidFill>
              </a:rPr>
              <a:t>chaque atout supplémentaire au-delà du neuvième</a:t>
            </a:r>
          </a:p>
        </p:txBody>
      </p:sp>
    </p:spTree>
    <p:extLst>
      <p:ext uri="{BB962C8B-B14F-4D97-AF65-F5344CB8AC3E}">
        <p14:creationId xmlns:p14="http://schemas.microsoft.com/office/powerpoint/2010/main" val="21586301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2</a:t>
            </a:r>
          </a:p>
          <a:p>
            <a:pPr algn="l"/>
            <a:r>
              <a:rPr lang="fr-FR" dirty="0" smtClean="0"/>
              <a:t>	Calculez la force globale du camp dans ces quatre exemples :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6" name="Groupe 5"/>
          <p:cNvGrpSpPr/>
          <p:nvPr/>
        </p:nvGrpSpPr>
        <p:grpSpPr>
          <a:xfrm>
            <a:off x="3006667" y="1799271"/>
            <a:ext cx="1924366" cy="3041432"/>
            <a:chOff x="349911" y="2717811"/>
            <a:chExt cx="1791503" cy="3041432"/>
          </a:xfrm>
        </p:grpSpPr>
        <p:sp>
          <p:nvSpPr>
            <p:cNvPr id="7" name="Rectangle à coins arrondis 6"/>
            <p:cNvSpPr/>
            <p:nvPr/>
          </p:nvSpPr>
          <p:spPr>
            <a:xfrm>
              <a:off x="349911" y="2717811"/>
              <a:ext cx="1791503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8 2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D 4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8 6 5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9 7 4 2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8" name="Rectangle à coins arrondis 7"/>
            <p:cNvSpPr/>
            <p:nvPr/>
          </p:nvSpPr>
          <p:spPr>
            <a:xfrm>
              <a:off x="349912" y="4378580"/>
              <a:ext cx="1791502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10 7 6</a:t>
              </a:r>
            </a:p>
            <a:p>
              <a:pPr>
                <a:defRPr/>
              </a:pP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V 10 5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V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D 6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9" name="Rectangle à coins arrondis 8"/>
            <p:cNvSpPr/>
            <p:nvPr/>
          </p:nvSpPr>
          <p:spPr>
            <a:xfrm>
              <a:off x="1103402" y="4093575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b="1" dirty="0"/>
            </a:p>
          </p:txBody>
        </p:sp>
      </p:grpSp>
      <p:sp>
        <p:nvSpPr>
          <p:cNvPr id="10" name="Rectangle à coins arrondis 9"/>
          <p:cNvSpPr/>
          <p:nvPr/>
        </p:nvSpPr>
        <p:spPr>
          <a:xfrm>
            <a:off x="3006664" y="4913400"/>
            <a:ext cx="1924366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fit </a:t>
            </a:r>
            <a:r>
              <a:rPr lang="fr-FR" sz="2400" dirty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1" name="Rectangle à coins arrondis 10"/>
          <p:cNvSpPr/>
          <p:nvPr/>
        </p:nvSpPr>
        <p:spPr>
          <a:xfrm>
            <a:off x="3006665" y="5336113"/>
            <a:ext cx="1924366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13 + 9 = 22</a:t>
            </a:r>
            <a:endParaRPr lang="fr-FR" sz="2400" b="1" dirty="0">
              <a:solidFill>
                <a:schemeClr val="tx1"/>
              </a:solidFill>
            </a:endParaRPr>
          </a:p>
        </p:txBody>
      </p:sp>
      <p:grpSp>
        <p:nvGrpSpPr>
          <p:cNvPr id="12" name="Groupe 11"/>
          <p:cNvGrpSpPr/>
          <p:nvPr/>
        </p:nvGrpSpPr>
        <p:grpSpPr>
          <a:xfrm>
            <a:off x="5222691" y="1799271"/>
            <a:ext cx="1873678" cy="3041432"/>
            <a:chOff x="349911" y="2717811"/>
            <a:chExt cx="1791503" cy="3041432"/>
          </a:xfrm>
        </p:grpSpPr>
        <p:sp>
          <p:nvSpPr>
            <p:cNvPr id="13" name="Rectangle à coins arrondis 12"/>
            <p:cNvSpPr/>
            <p:nvPr/>
          </p:nvSpPr>
          <p:spPr>
            <a:xfrm>
              <a:off x="349911" y="2717811"/>
              <a:ext cx="1791503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V 9 7 5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 smtClean="0">
                  <a:solidFill>
                    <a:srgbClr val="FF0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9 2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 smtClean="0">
                  <a:solidFill>
                    <a:srgbClr val="FFC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 10 6 3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 smtClean="0">
                  <a:solidFill>
                    <a:srgbClr val="00B05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8 2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4" name="Rectangle à coins arrondis 13"/>
            <p:cNvSpPr/>
            <p:nvPr/>
          </p:nvSpPr>
          <p:spPr>
            <a:xfrm>
              <a:off x="349912" y="4378580"/>
              <a:ext cx="1791502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D 10 6 3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4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7 4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 smtClean="0">
                  <a:solidFill>
                    <a:srgbClr val="00B05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V 9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5" name="Rectangle à coins arrondis 14"/>
            <p:cNvSpPr/>
            <p:nvPr/>
          </p:nvSpPr>
          <p:spPr>
            <a:xfrm>
              <a:off x="1103402" y="4093575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b="1" dirty="0"/>
            </a:p>
          </p:txBody>
        </p:sp>
      </p:grpSp>
      <p:sp>
        <p:nvSpPr>
          <p:cNvPr id="16" name="Rectangle à coins arrondis 15"/>
          <p:cNvSpPr/>
          <p:nvPr/>
        </p:nvSpPr>
        <p:spPr>
          <a:xfrm>
            <a:off x="5222688" y="4913732"/>
            <a:ext cx="1873678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fit </a:t>
            </a:r>
            <a:r>
              <a:rPr lang="fr-FR" sz="2400" dirty="0" smtClean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b="1" dirty="0" smtClean="0">
                <a:solidFill>
                  <a:schemeClr val="tx1"/>
                </a:solidFill>
              </a:rPr>
              <a:t>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7" name="Rectangle à coins arrondis 16"/>
          <p:cNvSpPr/>
          <p:nvPr/>
        </p:nvSpPr>
        <p:spPr>
          <a:xfrm>
            <a:off x="5222689" y="5336113"/>
            <a:ext cx="1873678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15 + 7 = 22</a:t>
            </a:r>
            <a:endParaRPr lang="fr-FR" sz="2400" b="1" dirty="0">
              <a:solidFill>
                <a:schemeClr val="tx1"/>
              </a:solidFill>
            </a:endParaRPr>
          </a:p>
        </p:txBody>
      </p:sp>
      <p:grpSp>
        <p:nvGrpSpPr>
          <p:cNvPr id="18" name="Groupe 17"/>
          <p:cNvGrpSpPr/>
          <p:nvPr/>
        </p:nvGrpSpPr>
        <p:grpSpPr>
          <a:xfrm>
            <a:off x="7388020" y="1799271"/>
            <a:ext cx="2161682" cy="3041432"/>
            <a:chOff x="349911" y="2717811"/>
            <a:chExt cx="1791503" cy="3041432"/>
          </a:xfrm>
        </p:grpSpPr>
        <p:sp>
          <p:nvSpPr>
            <p:cNvPr id="19" name="Rectangle à coins arrondis 18"/>
            <p:cNvSpPr/>
            <p:nvPr/>
          </p:nvSpPr>
          <p:spPr>
            <a:xfrm>
              <a:off x="349911" y="2717811"/>
              <a:ext cx="1791503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9 4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 smtClean="0">
                  <a:solidFill>
                    <a:srgbClr val="FF0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6 5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 smtClean="0">
                  <a:solidFill>
                    <a:srgbClr val="FFC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D 10 6 3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>
                  <a:solidFill>
                    <a:srgbClr val="00B05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V 5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0" name="Rectangle à coins arrondis 19"/>
            <p:cNvSpPr/>
            <p:nvPr/>
          </p:nvSpPr>
          <p:spPr>
            <a:xfrm>
              <a:off x="349912" y="4378580"/>
              <a:ext cx="1791502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D V 10 5 3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fr-FR" sz="2400" dirty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>
                  <a:solidFill>
                    <a:srgbClr val="FF0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 2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pPr>
                <a:defRPr/>
              </a:pP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 smtClean="0">
                  <a:solidFill>
                    <a:srgbClr val="00B05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9 7 4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1" name="Rectangle à coins arrondis 20"/>
            <p:cNvSpPr/>
            <p:nvPr/>
          </p:nvSpPr>
          <p:spPr>
            <a:xfrm>
              <a:off x="1103402" y="4093575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b="1" dirty="0"/>
            </a:p>
          </p:txBody>
        </p:sp>
      </p:grpSp>
      <p:sp>
        <p:nvSpPr>
          <p:cNvPr id="22" name="Rectangle à coins arrondis 21"/>
          <p:cNvSpPr/>
          <p:nvPr/>
        </p:nvSpPr>
        <p:spPr>
          <a:xfrm>
            <a:off x="7388017" y="4913732"/>
            <a:ext cx="2161682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fit </a:t>
            </a: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b="1" dirty="0">
                <a:solidFill>
                  <a:schemeClr val="tx1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3" name="Rectangle à coins arrondis 22"/>
          <p:cNvSpPr/>
          <p:nvPr/>
        </p:nvSpPr>
        <p:spPr>
          <a:xfrm>
            <a:off x="7388018" y="5336113"/>
            <a:ext cx="2161682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16 + 11 = 27</a:t>
            </a:r>
            <a:endParaRPr lang="fr-FR" sz="2400" b="1" dirty="0">
              <a:solidFill>
                <a:schemeClr val="tx1"/>
              </a:solidFill>
            </a:endParaRPr>
          </a:p>
        </p:txBody>
      </p:sp>
      <p:grpSp>
        <p:nvGrpSpPr>
          <p:cNvPr id="24" name="Groupe 23"/>
          <p:cNvGrpSpPr/>
          <p:nvPr/>
        </p:nvGrpSpPr>
        <p:grpSpPr>
          <a:xfrm>
            <a:off x="9841356" y="1799271"/>
            <a:ext cx="1881721" cy="3041432"/>
            <a:chOff x="349911" y="2717811"/>
            <a:chExt cx="1791503" cy="3041432"/>
          </a:xfrm>
        </p:grpSpPr>
        <p:sp>
          <p:nvSpPr>
            <p:cNvPr id="25" name="Rectangle à coins arrondis 24"/>
            <p:cNvSpPr/>
            <p:nvPr/>
          </p:nvSpPr>
          <p:spPr>
            <a:xfrm>
              <a:off x="349911" y="2717811"/>
              <a:ext cx="1791503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4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 smtClean="0">
                  <a:solidFill>
                    <a:srgbClr val="FF0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D 7 5 2</a:t>
              </a:r>
              <a:r>
                <a:rPr lang="fr-FR" sz="2400" b="1" dirty="0"/>
                <a:t/>
              </a:r>
              <a:br>
                <a:rPr lang="fr-FR" sz="2400" b="1" dirty="0"/>
              </a:br>
              <a:r>
                <a:rPr lang="fr-FR" sz="2400" dirty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>
                  <a:solidFill>
                    <a:srgbClr val="FFC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V 10 6 4 2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 smtClean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R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6" name="Rectangle à coins arrondis 25"/>
            <p:cNvSpPr/>
            <p:nvPr/>
          </p:nvSpPr>
          <p:spPr>
            <a:xfrm>
              <a:off x="349912" y="4378580"/>
              <a:ext cx="1791502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defRPr/>
              </a:pP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dirty="0">
                  <a:solidFill>
                    <a:schemeClr val="tx1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V 10 6 3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FF0000"/>
                  </a:solidFill>
                  <a:latin typeface="Segoe UI Black" pitchFamily="34" charset="0"/>
                  <a:ea typeface="Segoe UI Black" pitchFamily="34" charset="0"/>
                </a:rPr>
                <a:t>♥</a:t>
              </a:r>
              <a:r>
                <a:rPr lang="fr-FR" sz="2400" dirty="0" smtClean="0">
                  <a:solidFill>
                    <a:srgbClr val="FF0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9 4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FFC000"/>
                  </a:solidFill>
                  <a:latin typeface="Segoe UI Black" pitchFamily="34" charset="0"/>
                  <a:ea typeface="Segoe UI Black" pitchFamily="34" charset="0"/>
                </a:rPr>
                <a:t>♦</a:t>
              </a:r>
              <a:r>
                <a:rPr lang="fr-FR" sz="2400" dirty="0" smtClean="0">
                  <a:solidFill>
                    <a:srgbClr val="FFC000"/>
                  </a:solidFill>
                </a:rPr>
                <a:t>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9 7</a:t>
              </a:r>
            </a:p>
            <a:p>
              <a:pPr>
                <a:defRPr/>
              </a:pPr>
              <a:r>
                <a:rPr lang="fr-FR" sz="2400" dirty="0" smtClean="0">
                  <a:solidFill>
                    <a:srgbClr val="00B050"/>
                  </a:solidFill>
                  <a:latin typeface="Segoe UI Black" pitchFamily="34" charset="0"/>
                  <a:ea typeface="Segoe UI Black" pitchFamily="34" charset="0"/>
                </a:rPr>
                <a:t>♣</a:t>
              </a:r>
              <a:r>
                <a:rPr lang="fr-FR" sz="2400" dirty="0" smtClean="0">
                  <a:solidFill>
                    <a:srgbClr val="00B050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A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 V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7" name="Rectangle à coins arrondis 26"/>
            <p:cNvSpPr/>
            <p:nvPr/>
          </p:nvSpPr>
          <p:spPr>
            <a:xfrm>
              <a:off x="1103402" y="4093575"/>
              <a:ext cx="284519" cy="28500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b="1" dirty="0"/>
            </a:p>
          </p:txBody>
        </p:sp>
      </p:grpSp>
      <p:sp>
        <p:nvSpPr>
          <p:cNvPr id="28" name="Rectangle à coins arrondis 27"/>
          <p:cNvSpPr/>
          <p:nvPr/>
        </p:nvSpPr>
        <p:spPr>
          <a:xfrm>
            <a:off x="9841353" y="4913732"/>
            <a:ext cx="1881721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p</a:t>
            </a:r>
            <a:r>
              <a:rPr lang="fr-FR" sz="2400" b="1" dirty="0" smtClean="0">
                <a:solidFill>
                  <a:schemeClr val="tx1"/>
                </a:solidFill>
              </a:rPr>
              <a:t>as de fit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9" name="Rectangle à coins arrondis 28"/>
          <p:cNvSpPr/>
          <p:nvPr/>
        </p:nvSpPr>
        <p:spPr>
          <a:xfrm>
            <a:off x="9841354" y="5336113"/>
            <a:ext cx="1881721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13 + 11 = 24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0" name="Rectangle à coins arrondis 29"/>
          <p:cNvSpPr/>
          <p:nvPr/>
        </p:nvSpPr>
        <p:spPr>
          <a:xfrm>
            <a:off x="3006664" y="5753714"/>
            <a:ext cx="1924366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 + 1 + 1 = 3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1" name="Rectangle à coins arrondis 30"/>
          <p:cNvSpPr/>
          <p:nvPr/>
        </p:nvSpPr>
        <p:spPr>
          <a:xfrm>
            <a:off x="3006665" y="6176095"/>
            <a:ext cx="1924366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25 HLD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2" name="Rectangle à coins arrondis 31"/>
          <p:cNvSpPr/>
          <p:nvPr/>
        </p:nvSpPr>
        <p:spPr>
          <a:xfrm>
            <a:off x="5222688" y="5753714"/>
            <a:ext cx="1873678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 + 1 + 2 = 5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3" name="Rectangle à coins arrondis 32"/>
          <p:cNvSpPr/>
          <p:nvPr/>
        </p:nvSpPr>
        <p:spPr>
          <a:xfrm>
            <a:off x="5222689" y="6176095"/>
            <a:ext cx="1873678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27 HLD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4" name="Rectangle à coins arrondis 33"/>
          <p:cNvSpPr/>
          <p:nvPr/>
        </p:nvSpPr>
        <p:spPr>
          <a:xfrm>
            <a:off x="7388017" y="5753714"/>
            <a:ext cx="2161682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 + 1 + 2 = 4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5" name="Rectangle à coins arrondis 34"/>
          <p:cNvSpPr/>
          <p:nvPr/>
        </p:nvSpPr>
        <p:spPr>
          <a:xfrm>
            <a:off x="7388018" y="6176095"/>
            <a:ext cx="2161682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31 HLD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6" name="Rectangle à coins arrondis 35"/>
          <p:cNvSpPr/>
          <p:nvPr/>
        </p:nvSpPr>
        <p:spPr>
          <a:xfrm>
            <a:off x="9841353" y="5753714"/>
            <a:ext cx="1881721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-</a:t>
            </a:r>
          </a:p>
        </p:txBody>
      </p:sp>
      <p:sp>
        <p:nvSpPr>
          <p:cNvPr id="37" name="Rectangle à coins arrondis 36"/>
          <p:cNvSpPr/>
          <p:nvPr/>
        </p:nvSpPr>
        <p:spPr>
          <a:xfrm>
            <a:off x="9841354" y="6176095"/>
            <a:ext cx="1881721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-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8" name="Rectangle à coins arrondis 37"/>
          <p:cNvSpPr/>
          <p:nvPr/>
        </p:nvSpPr>
        <p:spPr>
          <a:xfrm>
            <a:off x="351692" y="4913732"/>
            <a:ext cx="2235199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Fit ? 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39" name="Rectangle à coins arrondis 38"/>
          <p:cNvSpPr/>
          <p:nvPr/>
        </p:nvSpPr>
        <p:spPr>
          <a:xfrm>
            <a:off x="351693" y="5336113"/>
            <a:ext cx="2235199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p</a:t>
            </a:r>
            <a:r>
              <a:rPr lang="fr-FR" sz="2400" b="1" dirty="0" smtClean="0">
                <a:solidFill>
                  <a:schemeClr val="tx1"/>
                </a:solidFill>
              </a:rPr>
              <a:t>oints HL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0" name="Rectangle à coins arrondis 39"/>
          <p:cNvSpPr/>
          <p:nvPr/>
        </p:nvSpPr>
        <p:spPr>
          <a:xfrm>
            <a:off x="351692" y="5753714"/>
            <a:ext cx="2235199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p</a:t>
            </a:r>
            <a:r>
              <a:rPr lang="fr-FR" sz="2400" b="1" dirty="0" smtClean="0">
                <a:solidFill>
                  <a:schemeClr val="tx1"/>
                </a:solidFill>
              </a:rPr>
              <a:t>oints D 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1" name="Rectangle à coins arrondis 40"/>
          <p:cNvSpPr/>
          <p:nvPr/>
        </p:nvSpPr>
        <p:spPr>
          <a:xfrm>
            <a:off x="351693" y="6176095"/>
            <a:ext cx="2235199" cy="34457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points HLD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396890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1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5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4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9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4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9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>
                      <p:stCondLst>
                        <p:cond delay="indefinite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6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1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6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1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6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3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4" fill="hold">
                      <p:stCondLst>
                        <p:cond delay="indefinite"/>
                      </p:stCondLst>
                      <p:childTnLst>
                        <p:par>
                          <p:cTn id="135" fill="hold">
                            <p:stCondLst>
                              <p:cond delay="0"/>
                            </p:stCondLst>
                            <p:childTnLst>
                              <p:par>
                                <p:cTn id="13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8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9" fill="hold">
                      <p:stCondLst>
                        <p:cond delay="indefinite"/>
                      </p:stCondLst>
                      <p:childTnLst>
                        <p:par>
                          <p:cTn id="140" fill="hold">
                            <p:stCondLst>
                              <p:cond delay="0"/>
                            </p:stCondLst>
                            <p:childTnLst>
                              <p:par>
                                <p:cTn id="14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3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8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11" grpId="0" animBg="1"/>
      <p:bldP spid="16" grpId="0" animBg="1"/>
      <p:bldP spid="17" grpId="0" animBg="1"/>
      <p:bldP spid="22" grpId="0" animBg="1"/>
      <p:bldP spid="23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38" grpId="0" animBg="1"/>
      <p:bldP spid="39" grpId="0" animBg="1"/>
      <p:bldP spid="40" grpId="0" animBg="1"/>
      <p:bldP spid="41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2287</TotalTime>
  <Words>1569</Words>
  <Application>Microsoft Office PowerPoint</Application>
  <PresentationFormat>Grand écran</PresentationFormat>
  <Paragraphs>500</Paragraphs>
  <Slides>17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17</vt:i4>
      </vt:variant>
    </vt:vector>
  </HeadingPairs>
  <TitlesOfParts>
    <vt:vector size="22" baseType="lpstr">
      <vt:lpstr>Arial</vt:lpstr>
      <vt:lpstr>Calibri</vt:lpstr>
      <vt:lpstr>Calibri Light</vt:lpstr>
      <vt:lpstr>Segoe UI Black</vt:lpstr>
      <vt:lpstr>Thème Office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  <vt:lpstr>Chapitre 5 - Leçon 1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 5 (la notion d’atout)</dc:title>
  <dc:creator>Comité</dc:creator>
  <cp:lastModifiedBy>alain raynaud</cp:lastModifiedBy>
  <cp:revision>153</cp:revision>
  <dcterms:created xsi:type="dcterms:W3CDTF">2018-10-04T06:59:00Z</dcterms:created>
  <dcterms:modified xsi:type="dcterms:W3CDTF">2021-03-10T21:17:00Z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1033-10.2.0.6020</vt:lpwstr>
  </property>
</Properties>
</file>

<file path=docProps/thumbnail.jpeg>
</file>